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7"/>
  </p:notesMasterIdLst>
  <p:handoutMasterIdLst>
    <p:handoutMasterId r:id="rId28"/>
  </p:handoutMasterIdLst>
  <p:sldIdLst>
    <p:sldId id="415" r:id="rId9"/>
    <p:sldId id="492" r:id="rId10"/>
    <p:sldId id="467" r:id="rId11"/>
    <p:sldId id="483" r:id="rId12"/>
    <p:sldId id="485" r:id="rId13"/>
    <p:sldId id="486" r:id="rId14"/>
    <p:sldId id="471" r:id="rId15"/>
    <p:sldId id="487" r:id="rId16"/>
    <p:sldId id="456" r:id="rId17"/>
    <p:sldId id="496" r:id="rId18"/>
    <p:sldId id="488" r:id="rId19"/>
    <p:sldId id="489" r:id="rId20"/>
    <p:sldId id="490" r:id="rId21"/>
    <p:sldId id="493" r:id="rId22"/>
    <p:sldId id="497" r:id="rId23"/>
    <p:sldId id="495" r:id="rId24"/>
    <p:sldId id="494" r:id="rId25"/>
    <p:sldId id="457" r:id="rId26"/>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1" autoAdjust="0"/>
    <p:restoredTop sz="94748" autoAdjust="0"/>
  </p:normalViewPr>
  <p:slideViewPr>
    <p:cSldViewPr snapToGrid="0">
      <p:cViewPr varScale="1">
        <p:scale>
          <a:sx n="82" d="100"/>
          <a:sy n="82" d="100"/>
        </p:scale>
        <p:origin x="504" y="1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02.06.2023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02.06.2023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jpeg"/><Relationship Id="rId1" Type="http://schemas.openxmlformats.org/officeDocument/2006/relationships/slideLayout" Target="../slideLayouts/slideLayout19.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4.jpeg"/><Relationship Id="rId1" Type="http://schemas.openxmlformats.org/officeDocument/2006/relationships/slideLayout" Target="../slideLayouts/slideLayout19.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5.png"/><Relationship Id="rId1" Type="http://schemas.openxmlformats.org/officeDocument/2006/relationships/slideLayout" Target="../slideLayouts/slideLayout19.xm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19.05. </a:t>
            </a:r>
            <a:r>
              <a:rPr lang="de-DE" b="1"/>
              <a:t>/ 22.05. </a:t>
            </a:r>
            <a:r>
              <a:rPr lang="de-DE" b="1" dirty="0"/>
              <a:t>2023</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a:xfrm>
            <a:off x="3097763" y="2588889"/>
            <a:ext cx="6335485" cy="1325563"/>
          </a:xfrm>
        </p:spPr>
        <p:txBody>
          <a:bodyPr>
            <a:noAutofit/>
          </a:bodyPr>
          <a:lstStyle/>
          <a:p>
            <a:r>
              <a:rPr lang="de-DE" dirty="0"/>
              <a:t>Atelier 1: </a:t>
            </a:r>
            <a:br>
              <a:rPr lang="de-DE" dirty="0"/>
            </a:br>
            <a:r>
              <a:rPr lang="de-DE" dirty="0" err="1"/>
              <a:t>Qu‘est-ce</a:t>
            </a:r>
            <a:r>
              <a:rPr lang="de-DE" dirty="0"/>
              <a:t> </a:t>
            </a:r>
            <a:r>
              <a:rPr lang="de-DE" dirty="0" err="1"/>
              <a:t>que</a:t>
            </a:r>
            <a:r>
              <a:rPr lang="de-DE" dirty="0"/>
              <a:t> </a:t>
            </a:r>
            <a:br>
              <a:rPr lang="de-DE" dirty="0"/>
            </a:br>
            <a:r>
              <a:rPr lang="de-DE" dirty="0"/>
              <a:t>le </a:t>
            </a:r>
            <a:r>
              <a:rPr lang="de-DE" dirty="0" err="1"/>
              <a:t>leadership</a:t>
            </a:r>
            <a:r>
              <a:rPr lang="de-DE" dirty="0"/>
              <a:t>?</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a:t>Junior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fontScale="90000"/>
          </a:bodyPr>
          <a:lstStyle/>
          <a:p>
            <a:r>
              <a:rPr lang="fr-FR" dirty="0"/>
              <a:t>À quoi reconnaissez-vous </a:t>
            </a:r>
            <a:br>
              <a:rPr lang="fr-FR" dirty="0"/>
            </a:br>
            <a:r>
              <a:rPr lang="fr-FR" dirty="0"/>
              <a:t>un bon leadership ?</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38" y="2495617"/>
            <a:ext cx="7676080" cy="4559300"/>
          </a:xfrm>
        </p:spPr>
        <p:txBody>
          <a:bodyPr/>
          <a:lstStyle/>
          <a:p>
            <a:r>
              <a:rPr lang="fr-FR" sz="2000" dirty="0">
                <a:latin typeface="+mj-lt"/>
              </a:rPr>
              <a:t>Formez des groupes de deux.</a:t>
            </a:r>
          </a:p>
          <a:p>
            <a:r>
              <a:rPr lang="fr-FR" sz="2000" dirty="0">
                <a:latin typeface="+mj-lt"/>
              </a:rPr>
              <a:t>Discutez d'exemples concrets tirés de votre pratique, dans lesquels vous avez:</a:t>
            </a:r>
            <a:br>
              <a:rPr lang="fr-FR" sz="2000" dirty="0">
                <a:latin typeface="+mj-lt"/>
              </a:rPr>
            </a:br>
            <a:r>
              <a:rPr lang="fr-FR" sz="2000" dirty="0">
                <a:latin typeface="+mj-lt"/>
              </a:rPr>
              <a:t>- 	fait l'expérience d'une bonne gestion</a:t>
            </a:r>
            <a:br>
              <a:rPr lang="fr-FR" sz="2000" dirty="0">
                <a:latin typeface="+mj-lt"/>
              </a:rPr>
            </a:br>
            <a:r>
              <a:rPr lang="fr-FR" sz="2000" dirty="0">
                <a:latin typeface="+mj-lt"/>
              </a:rPr>
              <a:t>- 	mais où vous estimez aussi que </a:t>
            </a:r>
            <a:r>
              <a:rPr lang="fr-FR" sz="2000" b="1" dirty="0">
                <a:latin typeface="+mj-lt"/>
              </a:rPr>
              <a:t>cela n'a pas été </a:t>
            </a:r>
            <a:r>
              <a:rPr lang="fr-FR" sz="2000" dirty="0">
                <a:latin typeface="+mj-lt"/>
              </a:rPr>
              <a:t>le cas.</a:t>
            </a:r>
          </a:p>
          <a:p>
            <a:r>
              <a:rPr lang="fr-FR" sz="2000" dirty="0">
                <a:latin typeface="+mj-lt"/>
              </a:rPr>
              <a:t>Comment reconnaissez-vous ces deux situations ?</a:t>
            </a:r>
          </a:p>
          <a:p>
            <a:r>
              <a:rPr lang="fr-FR" sz="2000" dirty="0">
                <a:latin typeface="+mj-lt"/>
              </a:rPr>
              <a:t>Listez ensemble les </a:t>
            </a:r>
            <a:r>
              <a:rPr lang="fr-FR" sz="2000" b="1" dirty="0">
                <a:latin typeface="+mj-lt"/>
              </a:rPr>
              <a:t>caractéristiques positives et négatives</a:t>
            </a:r>
            <a:r>
              <a:rPr lang="fr-FR" sz="2000" dirty="0">
                <a:latin typeface="+mj-lt"/>
              </a:rPr>
              <a:t>.</a:t>
            </a:r>
          </a:p>
          <a:p>
            <a:r>
              <a:rPr lang="fr-FR" sz="2000" dirty="0">
                <a:latin typeface="+mj-lt"/>
              </a:rPr>
              <a:t>Dans 15 minutes, nous nous retrouverons en plénière.</a:t>
            </a:r>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38652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635104"/>
            <a:ext cx="11504330" cy="283128"/>
          </a:xfrm>
        </p:spPr>
        <p:txBody>
          <a:bodyPr>
            <a:normAutofit lnSpcReduction="10000"/>
          </a:bodyPr>
          <a:lstStyle/>
          <a:p>
            <a:r>
              <a:rPr lang="de-DE" dirty="0"/>
              <a:t>Senior Manager - </a:t>
            </a:r>
            <a:r>
              <a:rPr lang="de-DE" dirty="0" err="1"/>
              <a:t>Breakout</a:t>
            </a:r>
            <a:r>
              <a:rPr lang="de-DE" dirty="0"/>
              <a:t> Session (‘15)</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fontScale="90000"/>
          </a:bodyPr>
          <a:lstStyle/>
          <a:p>
            <a:r>
              <a:rPr lang="fr-FR" dirty="0"/>
              <a:t>À quoi reconnaissez-vous </a:t>
            </a:r>
            <a:br>
              <a:rPr lang="fr-FR" dirty="0"/>
            </a:br>
            <a:r>
              <a:rPr lang="fr-FR" dirty="0"/>
              <a:t>un bon leadership ?</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38" y="2495617"/>
            <a:ext cx="7676080" cy="4559300"/>
          </a:xfrm>
        </p:spPr>
        <p:txBody>
          <a:bodyPr/>
          <a:lstStyle/>
          <a:p>
            <a:r>
              <a:rPr lang="fr-FR" sz="2000" dirty="0">
                <a:latin typeface="+mj-lt"/>
              </a:rPr>
              <a:t>Formez des groupes de deux.</a:t>
            </a:r>
          </a:p>
          <a:p>
            <a:r>
              <a:rPr lang="fr-FR" sz="2000" dirty="0">
                <a:latin typeface="+mj-lt"/>
              </a:rPr>
              <a:t>Discutez d'exemples concrets tirés de votre pratique, dans lesquels:</a:t>
            </a:r>
            <a:br>
              <a:rPr lang="fr-FR" sz="2000" dirty="0">
                <a:latin typeface="+mj-lt"/>
              </a:rPr>
            </a:br>
            <a:r>
              <a:rPr lang="fr-FR" sz="2000" dirty="0">
                <a:latin typeface="+mj-lt"/>
              </a:rPr>
              <a:t>- 	vous dirigez bien selon votre compréhension,</a:t>
            </a:r>
            <a:br>
              <a:rPr lang="fr-FR" sz="2000" dirty="0">
                <a:latin typeface="+mj-lt"/>
              </a:rPr>
            </a:br>
            <a:r>
              <a:rPr lang="fr-FR" sz="2000" dirty="0">
                <a:latin typeface="+mj-lt"/>
              </a:rPr>
              <a:t>- 	vous ne répondez pas à vos exigences </a:t>
            </a:r>
          </a:p>
          <a:p>
            <a:r>
              <a:rPr lang="fr-FR" sz="2000" dirty="0">
                <a:latin typeface="+mj-lt"/>
              </a:rPr>
              <a:t>Quelles conditions générales doivent être réunies pour que vous dirigiez bien ou moins bien ?</a:t>
            </a:r>
          </a:p>
          <a:p>
            <a:r>
              <a:rPr lang="fr-FR" sz="2000" dirty="0">
                <a:latin typeface="+mj-lt"/>
              </a:rPr>
              <a:t>Enumérez ensemble les </a:t>
            </a:r>
            <a:r>
              <a:rPr lang="fr-FR" sz="2000" b="1" dirty="0">
                <a:latin typeface="+mj-lt"/>
              </a:rPr>
              <a:t>caractéristiques positives et négatives</a:t>
            </a:r>
            <a:r>
              <a:rPr lang="fr-FR" sz="2000" dirty="0">
                <a:latin typeface="+mj-lt"/>
              </a:rPr>
              <a:t>.</a:t>
            </a:r>
          </a:p>
          <a:p>
            <a:r>
              <a:rPr lang="fr-FR" sz="2000" dirty="0">
                <a:latin typeface="+mj-lt"/>
              </a:rPr>
              <a:t>Dans 15 minutes, nous nous retrouverons en plénière.</a:t>
            </a:r>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a:xfrm>
            <a:off x="376288" y="1756405"/>
            <a:ext cx="11504330" cy="283128"/>
          </a:xfrm>
        </p:spPr>
        <p:txBody>
          <a:bodyPr>
            <a:normAutofit lnSpcReduction="10000"/>
          </a:bodyPr>
          <a:lstStyle/>
          <a:p>
            <a:r>
              <a:rPr lang="de-DE" dirty="0" err="1"/>
              <a:t>Breakout</a:t>
            </a:r>
            <a:r>
              <a:rPr lang="de-DE" dirty="0"/>
              <a:t> Session: Synthese</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normAutofit fontScale="90000"/>
          </a:bodyPr>
          <a:lstStyle/>
          <a:p>
            <a:r>
              <a:rPr lang="fr-FR" dirty="0"/>
              <a:t>À quoi reconnaissez-vous </a:t>
            </a:r>
            <a:br>
              <a:rPr lang="fr-FR" dirty="0"/>
            </a:br>
            <a:r>
              <a:rPr lang="fr-FR" dirty="0"/>
              <a:t>un bon leadership ?</a:t>
            </a:r>
            <a:endParaRPr lang="de-CH" dirty="0"/>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pic>
        <p:nvPicPr>
          <p:cNvPr id="9" name="Grafik 8" descr="Benutzer mit einfarbiger Füllung">
            <a:extLst>
              <a:ext uri="{FF2B5EF4-FFF2-40B4-BE49-F238E27FC236}">
                <a16:creationId xmlns:a16="http://schemas.microsoft.com/office/drawing/2014/main" id="{4F87D9D7-930B-06C2-5B4A-EF52EE53F3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graphicFrame>
        <p:nvGraphicFramePr>
          <p:cNvPr id="4" name="Tabelle 8">
            <a:extLst>
              <a:ext uri="{FF2B5EF4-FFF2-40B4-BE49-F238E27FC236}">
                <a16:creationId xmlns:a16="http://schemas.microsoft.com/office/drawing/2014/main" id="{0D6B6139-A7D7-4F12-4075-BB2C90CA0C95}"/>
              </a:ext>
            </a:extLst>
          </p:cNvPr>
          <p:cNvGraphicFramePr>
            <a:graphicFrameLocks noGrp="1"/>
          </p:cNvGraphicFramePr>
          <p:nvPr>
            <p:extLst>
              <p:ext uri="{D42A27DB-BD31-4B8C-83A1-F6EECF244321}">
                <p14:modId xmlns:p14="http://schemas.microsoft.com/office/powerpoint/2010/main" val="2088915543"/>
              </p:ext>
            </p:extLst>
          </p:nvPr>
        </p:nvGraphicFramePr>
        <p:xfrm>
          <a:off x="184538" y="2182637"/>
          <a:ext cx="5423160" cy="3474720"/>
        </p:xfrm>
        <a:graphic>
          <a:graphicData uri="http://schemas.openxmlformats.org/drawingml/2006/table">
            <a:tbl>
              <a:tblPr firstRow="1" bandRow="1">
                <a:tableStyleId>{5C22544A-7EE6-4342-B048-85BDC9FD1C3A}</a:tableStyleId>
              </a:tblPr>
              <a:tblGrid>
                <a:gridCol w="2711580">
                  <a:extLst>
                    <a:ext uri="{9D8B030D-6E8A-4147-A177-3AD203B41FA5}">
                      <a16:colId xmlns:a16="http://schemas.microsoft.com/office/drawing/2014/main" val="2538066300"/>
                    </a:ext>
                  </a:extLst>
                </a:gridCol>
                <a:gridCol w="2711580">
                  <a:extLst>
                    <a:ext uri="{9D8B030D-6E8A-4147-A177-3AD203B41FA5}">
                      <a16:colId xmlns:a16="http://schemas.microsoft.com/office/drawing/2014/main" val="774195998"/>
                    </a:ext>
                  </a:extLst>
                </a:gridCol>
              </a:tblGrid>
              <a:tr h="349771">
                <a:tc gridSpan="2">
                  <a:txBody>
                    <a:bodyPr/>
                    <a:lstStyle/>
                    <a:p>
                      <a:pPr algn="ctr"/>
                      <a:r>
                        <a:rPr lang="de-DE" dirty="0"/>
                        <a:t>Junior Manager</a:t>
                      </a:r>
                      <a:endParaRPr lang="de-CH" dirty="0"/>
                    </a:p>
                  </a:txBody>
                  <a:tcPr/>
                </a:tc>
                <a:tc hMerge="1">
                  <a:txBody>
                    <a:bodyPr/>
                    <a:lstStyle/>
                    <a:p>
                      <a:pPr algn="ctr"/>
                      <a:endParaRPr lang="de-CH" dirty="0"/>
                    </a:p>
                  </a:txBody>
                  <a:tcPr/>
                </a:tc>
                <a:extLst>
                  <a:ext uri="{0D108BD9-81ED-4DB2-BD59-A6C34878D82A}">
                    <a16:rowId xmlns:a16="http://schemas.microsoft.com/office/drawing/2014/main" val="3020345795"/>
                  </a:ext>
                </a:extLst>
              </a:tr>
              <a:tr h="862449">
                <a:tc>
                  <a:txBody>
                    <a:bodyPr/>
                    <a:lstStyle/>
                    <a:p>
                      <a:pPr algn="ctr"/>
                      <a:r>
                        <a:rPr lang="fr-FR" dirty="0"/>
                        <a:t>Comment reconnaître un bon leadership ?</a:t>
                      </a:r>
                      <a:endParaRPr lang="de-CH" dirty="0"/>
                    </a:p>
                  </a:txBody>
                  <a:tcPr/>
                </a:tc>
                <a:tc>
                  <a:txBody>
                    <a:bodyPr/>
                    <a:lstStyle/>
                    <a:p>
                      <a:pPr algn="ctr"/>
                      <a:r>
                        <a:rPr lang="fr-FR" dirty="0"/>
                        <a:t>Comment puis-je savoir qu'il n'y a pas de bon leadership ?</a:t>
                      </a:r>
                      <a:endParaRPr lang="de-CH" dirty="0"/>
                    </a:p>
                  </a:txBody>
                  <a:tcPr/>
                </a:tc>
                <a:extLst>
                  <a:ext uri="{0D108BD9-81ED-4DB2-BD59-A6C34878D82A}">
                    <a16:rowId xmlns:a16="http://schemas.microsoft.com/office/drawing/2014/main" val="1774928753"/>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56038789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824051479"/>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71788333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338421734"/>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390349202"/>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4059311068"/>
                  </a:ext>
                </a:extLst>
              </a:tr>
            </a:tbl>
          </a:graphicData>
        </a:graphic>
      </p:graphicFrame>
      <p:graphicFrame>
        <p:nvGraphicFramePr>
          <p:cNvPr id="6" name="Tabelle 8">
            <a:extLst>
              <a:ext uri="{FF2B5EF4-FFF2-40B4-BE49-F238E27FC236}">
                <a16:creationId xmlns:a16="http://schemas.microsoft.com/office/drawing/2014/main" id="{18AEC786-8BC8-A352-2021-D69221EADEB2}"/>
              </a:ext>
            </a:extLst>
          </p:cNvPr>
          <p:cNvGraphicFramePr>
            <a:graphicFrameLocks noGrp="1"/>
          </p:cNvGraphicFramePr>
          <p:nvPr>
            <p:extLst>
              <p:ext uri="{D42A27DB-BD31-4B8C-83A1-F6EECF244321}">
                <p14:modId xmlns:p14="http://schemas.microsoft.com/office/powerpoint/2010/main" val="436161324"/>
              </p:ext>
            </p:extLst>
          </p:nvPr>
        </p:nvGraphicFramePr>
        <p:xfrm>
          <a:off x="6368308" y="2182637"/>
          <a:ext cx="5423160" cy="3474720"/>
        </p:xfrm>
        <a:graphic>
          <a:graphicData uri="http://schemas.openxmlformats.org/drawingml/2006/table">
            <a:tbl>
              <a:tblPr firstRow="1" bandRow="1">
                <a:tableStyleId>{5C22544A-7EE6-4342-B048-85BDC9FD1C3A}</a:tableStyleId>
              </a:tblPr>
              <a:tblGrid>
                <a:gridCol w="2711580">
                  <a:extLst>
                    <a:ext uri="{9D8B030D-6E8A-4147-A177-3AD203B41FA5}">
                      <a16:colId xmlns:a16="http://schemas.microsoft.com/office/drawing/2014/main" val="2538066300"/>
                    </a:ext>
                  </a:extLst>
                </a:gridCol>
                <a:gridCol w="2711580">
                  <a:extLst>
                    <a:ext uri="{9D8B030D-6E8A-4147-A177-3AD203B41FA5}">
                      <a16:colId xmlns:a16="http://schemas.microsoft.com/office/drawing/2014/main" val="774195998"/>
                    </a:ext>
                  </a:extLst>
                </a:gridCol>
              </a:tblGrid>
              <a:tr h="349771">
                <a:tc gridSpan="2">
                  <a:txBody>
                    <a:bodyPr/>
                    <a:lstStyle/>
                    <a:p>
                      <a:pPr algn="ctr"/>
                      <a:r>
                        <a:rPr lang="de-DE" dirty="0"/>
                        <a:t>Senior Manager</a:t>
                      </a:r>
                      <a:endParaRPr lang="de-CH" dirty="0"/>
                    </a:p>
                  </a:txBody>
                  <a:tcPr/>
                </a:tc>
                <a:tc hMerge="1">
                  <a:txBody>
                    <a:bodyPr/>
                    <a:lstStyle/>
                    <a:p>
                      <a:pPr algn="ctr"/>
                      <a:endParaRPr lang="de-CH" dirty="0"/>
                    </a:p>
                  </a:txBody>
                  <a:tcPr/>
                </a:tc>
                <a:extLst>
                  <a:ext uri="{0D108BD9-81ED-4DB2-BD59-A6C34878D82A}">
                    <a16:rowId xmlns:a16="http://schemas.microsoft.com/office/drawing/2014/main" val="3020345795"/>
                  </a:ext>
                </a:extLst>
              </a:tr>
              <a:tr h="862449">
                <a:tc>
                  <a:txBody>
                    <a:bodyPr/>
                    <a:lstStyle/>
                    <a:p>
                      <a:pPr algn="ctr"/>
                      <a:r>
                        <a:rPr lang="fr-FR" dirty="0"/>
                        <a:t>Quand est-ce que je dirige bien ?</a:t>
                      </a:r>
                      <a:endParaRPr lang="de-CH" dirty="0"/>
                    </a:p>
                  </a:txBody>
                  <a:tcPr/>
                </a:tc>
                <a:tc>
                  <a:txBody>
                    <a:bodyPr/>
                    <a:lstStyle/>
                    <a:p>
                      <a:pPr algn="ctr"/>
                      <a:r>
                        <a:rPr lang="fr-FR" dirty="0"/>
                        <a:t>Quand ne suis-je pas à la hauteur de cette exigence ?</a:t>
                      </a:r>
                      <a:endParaRPr lang="de-CH" dirty="0"/>
                    </a:p>
                  </a:txBody>
                  <a:tcPr/>
                </a:tc>
                <a:extLst>
                  <a:ext uri="{0D108BD9-81ED-4DB2-BD59-A6C34878D82A}">
                    <a16:rowId xmlns:a16="http://schemas.microsoft.com/office/drawing/2014/main" val="1774928753"/>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56038789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1824051479"/>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717883337"/>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2338421734"/>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3390349202"/>
                  </a:ext>
                </a:extLst>
              </a:tr>
              <a:tr h="349771">
                <a:tc>
                  <a:txBody>
                    <a:bodyPr/>
                    <a:lstStyle/>
                    <a:p>
                      <a:endParaRPr lang="de-CH" dirty="0"/>
                    </a:p>
                  </a:txBody>
                  <a:tcPr/>
                </a:tc>
                <a:tc>
                  <a:txBody>
                    <a:bodyPr/>
                    <a:lstStyle/>
                    <a:p>
                      <a:endParaRPr lang="de-CH" dirty="0"/>
                    </a:p>
                  </a:txBody>
                  <a:tcPr/>
                </a:tc>
                <a:extLst>
                  <a:ext uri="{0D108BD9-81ED-4DB2-BD59-A6C34878D82A}">
                    <a16:rowId xmlns:a16="http://schemas.microsoft.com/office/drawing/2014/main" val="4059311068"/>
                  </a:ext>
                </a:extLst>
              </a:tr>
            </a:tbl>
          </a:graphicData>
        </a:graphic>
      </p:graphicFrame>
    </p:spTree>
    <p:extLst>
      <p:ext uri="{BB962C8B-B14F-4D97-AF65-F5344CB8AC3E}">
        <p14:creationId xmlns:p14="http://schemas.microsoft.com/office/powerpoint/2010/main" val="8553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err="1"/>
              <a:t>L‘attitude</a:t>
            </a:r>
            <a:r>
              <a:rPr lang="de-DE" dirty="0"/>
              <a:t> </a:t>
            </a:r>
            <a:r>
              <a:rPr lang="de-DE" dirty="0" err="1"/>
              <a:t>intérieure</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a:p>
            <a:endParaRPr lang="de-CH" dirty="0"/>
          </a:p>
        </p:txBody>
      </p:sp>
      <p:pic>
        <p:nvPicPr>
          <p:cNvPr id="6" name="Grafik 5" descr="Gruppe von Männern mit einfarbiger Füllung">
            <a:extLst>
              <a:ext uri="{FF2B5EF4-FFF2-40B4-BE49-F238E27FC236}">
                <a16:creationId xmlns:a16="http://schemas.microsoft.com/office/drawing/2014/main" id="{2F709216-AD11-43C1-BF79-42DA04D65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9256" y="696089"/>
            <a:ext cx="556456" cy="556456"/>
          </a:xfrm>
          <a:prstGeom prst="rect">
            <a:avLst/>
          </a:prstGeom>
        </p:spPr>
      </p:pic>
      <p:pic>
        <p:nvPicPr>
          <p:cNvPr id="1026" name="Picture 2">
            <a:extLst>
              <a:ext uri="{FF2B5EF4-FFF2-40B4-BE49-F238E27FC236}">
                <a16:creationId xmlns:a16="http://schemas.microsoft.com/office/drawing/2014/main" id="{A75BE7C8-EFF3-7400-683F-B3B66FC6C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874" y="1450250"/>
            <a:ext cx="4986251" cy="498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Junior Manager - Atelier 1</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Qu'est-ce que je souhaite changer dans mon leadership ? Pourquoi ?</a:t>
            </a:r>
            <a:endParaRPr lang="de-DE" dirty="0"/>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a:t>
            </a:r>
            <a:r>
              <a:rPr lang="fr-FR"/>
              <a:t>développement ?</a:t>
            </a:r>
          </a:p>
          <a:p>
            <a:pPr algn="ctr"/>
            <a:endParaRPr lang="de-DE"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endParaRPr lang="de-DE" dirty="0"/>
          </a:p>
          <a:p>
            <a:pPr algn="ctr"/>
            <a:endParaRPr lang="de-DE"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se passe-t-il si le changement ne se produit pas ?</a:t>
            </a:r>
          </a:p>
          <a:p>
            <a:pPr algn="ctr"/>
            <a:endParaRPr lang="de-DE" dirty="0"/>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Senior Manager - Atelier 1</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461843" y="1876881"/>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7" name="Rechteck: abgerundete Ecken 6">
            <a:extLst>
              <a:ext uri="{FF2B5EF4-FFF2-40B4-BE49-F238E27FC236}">
                <a16:creationId xmlns:a16="http://schemas.microsoft.com/office/drawing/2014/main" id="{C6CBCDD9-B148-293A-9DCC-DFC71C9F710F}"/>
              </a:ext>
            </a:extLst>
          </p:cNvPr>
          <p:cNvSpPr/>
          <p:nvPr/>
        </p:nvSpPr>
        <p:spPr>
          <a:xfrm>
            <a:off x="376287" y="1799108"/>
            <a:ext cx="788130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est-ce que je veux faire plus attention dans ma gestion ?</a:t>
            </a:r>
          </a:p>
          <a:p>
            <a:pPr algn="ctr"/>
            <a:endParaRPr lang="de-DE" dirty="0"/>
          </a:p>
          <a:p>
            <a:pPr algn="ctr"/>
            <a:endParaRPr lang="de-DE" dirty="0"/>
          </a:p>
          <a:p>
            <a:pPr algn="ctr"/>
            <a:endParaRPr lang="de-DE" dirty="0"/>
          </a:p>
          <a:p>
            <a:pPr algn="ctr"/>
            <a:endParaRPr lang="de-CH" dirty="0"/>
          </a:p>
        </p:txBody>
      </p:sp>
      <p:sp>
        <p:nvSpPr>
          <p:cNvPr id="10" name="Rechteck: abgerundete Ecken 9">
            <a:extLst>
              <a:ext uri="{FF2B5EF4-FFF2-40B4-BE49-F238E27FC236}">
                <a16:creationId xmlns:a16="http://schemas.microsoft.com/office/drawing/2014/main" id="{431C4ACE-5ADA-47C9-F50F-65E88FDFDAC7}"/>
              </a:ext>
            </a:extLst>
          </p:cNvPr>
          <p:cNvSpPr/>
          <p:nvPr/>
        </p:nvSpPr>
        <p:spPr>
          <a:xfrm>
            <a:off x="376286" y="4031084"/>
            <a:ext cx="788130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A quoi mon entourage reconnaît-il cette évolution ?</a:t>
            </a:r>
          </a:p>
          <a:p>
            <a:pPr algn="ctr"/>
            <a:endParaRPr lang="de-DE" dirty="0"/>
          </a:p>
          <a:p>
            <a:pPr algn="ctr"/>
            <a:endParaRPr lang="de-DE" dirty="0"/>
          </a:p>
          <a:p>
            <a:pPr algn="ctr"/>
            <a:endParaRPr lang="de-DE" dirty="0"/>
          </a:p>
          <a:p>
            <a:pPr algn="ctr"/>
            <a:endParaRPr lang="de-CH" dirty="0"/>
          </a:p>
        </p:txBody>
      </p:sp>
    </p:spTree>
    <p:extLst>
      <p:ext uri="{BB962C8B-B14F-4D97-AF65-F5344CB8AC3E}">
        <p14:creationId xmlns:p14="http://schemas.microsoft.com/office/powerpoint/2010/main" val="17089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Formation des </a:t>
            </a:r>
            <a:r>
              <a:rPr lang="de-DE" dirty="0" err="1"/>
              <a:t>binômes</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graphicFrame>
        <p:nvGraphicFramePr>
          <p:cNvPr id="7" name="Tabelle 9">
            <a:extLst>
              <a:ext uri="{FF2B5EF4-FFF2-40B4-BE49-F238E27FC236}">
                <a16:creationId xmlns:a16="http://schemas.microsoft.com/office/drawing/2014/main" id="{A1846CFC-39C9-E834-A5AC-901F37B059D3}"/>
              </a:ext>
            </a:extLst>
          </p:cNvPr>
          <p:cNvGraphicFramePr>
            <a:graphicFrameLocks noGrp="1"/>
          </p:cNvGraphicFramePr>
          <p:nvPr>
            <p:extLst>
              <p:ext uri="{D42A27DB-BD31-4B8C-83A1-F6EECF244321}">
                <p14:modId xmlns:p14="http://schemas.microsoft.com/office/powerpoint/2010/main" val="2447871993"/>
              </p:ext>
            </p:extLst>
          </p:nvPr>
        </p:nvGraphicFramePr>
        <p:xfrm>
          <a:off x="1789403" y="2012681"/>
          <a:ext cx="4238172" cy="3332480"/>
        </p:xfrm>
        <a:graphic>
          <a:graphicData uri="http://schemas.openxmlformats.org/drawingml/2006/table">
            <a:tbl>
              <a:tblPr firstRow="1" bandRow="1">
                <a:tableStyleId>{5C22544A-7EE6-4342-B048-85BDC9FD1C3A}</a:tableStyleId>
              </a:tblPr>
              <a:tblGrid>
                <a:gridCol w="2119086">
                  <a:extLst>
                    <a:ext uri="{9D8B030D-6E8A-4147-A177-3AD203B41FA5}">
                      <a16:colId xmlns:a16="http://schemas.microsoft.com/office/drawing/2014/main" val="1782784779"/>
                    </a:ext>
                  </a:extLst>
                </a:gridCol>
                <a:gridCol w="2119086">
                  <a:extLst>
                    <a:ext uri="{9D8B030D-6E8A-4147-A177-3AD203B41FA5}">
                      <a16:colId xmlns:a16="http://schemas.microsoft.com/office/drawing/2014/main" val="3016760809"/>
                    </a:ext>
                  </a:extLst>
                </a:gridCol>
              </a:tblGrid>
              <a:tr h="0">
                <a:tc gridSpan="2">
                  <a:txBody>
                    <a:bodyPr/>
                    <a:lstStyle/>
                    <a:p>
                      <a:pPr algn="ctr"/>
                      <a:r>
                        <a:rPr lang="de-DE" dirty="0" err="1"/>
                        <a:t>Binômes</a:t>
                      </a:r>
                      <a:endParaRPr lang="de-CH" dirty="0"/>
                    </a:p>
                  </a:txBody>
                  <a:tcPr/>
                </a:tc>
                <a:tc hMerge="1">
                  <a:txBody>
                    <a:bodyPr/>
                    <a:lstStyle/>
                    <a:p>
                      <a:endParaRPr lang="de-CH" dirty="0"/>
                    </a:p>
                  </a:txBody>
                  <a:tcPr/>
                </a:tc>
                <a:extLst>
                  <a:ext uri="{0D108BD9-81ED-4DB2-BD59-A6C34878D82A}">
                    <a16:rowId xmlns:a16="http://schemas.microsoft.com/office/drawing/2014/main" val="823521107"/>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88789221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14295828"/>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257238176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1140652662"/>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28681266"/>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134577681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309490453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2868213975"/>
                  </a:ext>
                </a:extLst>
              </a:tr>
            </a:tbl>
          </a:graphicData>
        </a:graphic>
      </p:graphicFrame>
      <p:graphicFrame>
        <p:nvGraphicFramePr>
          <p:cNvPr id="10" name="Tabelle 9">
            <a:extLst>
              <a:ext uri="{FF2B5EF4-FFF2-40B4-BE49-F238E27FC236}">
                <a16:creationId xmlns:a16="http://schemas.microsoft.com/office/drawing/2014/main" id="{B462AC2B-11A6-540B-5D82-D906A0E58B3F}"/>
              </a:ext>
            </a:extLst>
          </p:cNvPr>
          <p:cNvGraphicFramePr>
            <a:graphicFrameLocks noGrp="1"/>
          </p:cNvGraphicFramePr>
          <p:nvPr>
            <p:extLst>
              <p:ext uri="{D42A27DB-BD31-4B8C-83A1-F6EECF244321}">
                <p14:modId xmlns:p14="http://schemas.microsoft.com/office/powerpoint/2010/main" val="1245242673"/>
              </p:ext>
            </p:extLst>
          </p:nvPr>
        </p:nvGraphicFramePr>
        <p:xfrm>
          <a:off x="6280537" y="2012681"/>
          <a:ext cx="4238172" cy="3332480"/>
        </p:xfrm>
        <a:graphic>
          <a:graphicData uri="http://schemas.openxmlformats.org/drawingml/2006/table">
            <a:tbl>
              <a:tblPr firstRow="1" bandRow="1">
                <a:tableStyleId>{5C22544A-7EE6-4342-B048-85BDC9FD1C3A}</a:tableStyleId>
              </a:tblPr>
              <a:tblGrid>
                <a:gridCol w="2119086">
                  <a:extLst>
                    <a:ext uri="{9D8B030D-6E8A-4147-A177-3AD203B41FA5}">
                      <a16:colId xmlns:a16="http://schemas.microsoft.com/office/drawing/2014/main" val="1782784779"/>
                    </a:ext>
                  </a:extLst>
                </a:gridCol>
                <a:gridCol w="2119086">
                  <a:extLst>
                    <a:ext uri="{9D8B030D-6E8A-4147-A177-3AD203B41FA5}">
                      <a16:colId xmlns:a16="http://schemas.microsoft.com/office/drawing/2014/main" val="3016760809"/>
                    </a:ext>
                  </a:extLst>
                </a:gridCol>
              </a:tblGrid>
              <a:tr h="0">
                <a:tc gridSpan="2">
                  <a:txBody>
                    <a:bodyPr/>
                    <a:lstStyle/>
                    <a:p>
                      <a:pPr algn="ctr"/>
                      <a:r>
                        <a:rPr lang="de-DE" dirty="0" err="1"/>
                        <a:t>Binômes</a:t>
                      </a:r>
                      <a:endParaRPr lang="de-CH" dirty="0"/>
                    </a:p>
                  </a:txBody>
                  <a:tcPr/>
                </a:tc>
                <a:tc hMerge="1">
                  <a:txBody>
                    <a:bodyPr/>
                    <a:lstStyle/>
                    <a:p>
                      <a:endParaRPr lang="de-CH" dirty="0"/>
                    </a:p>
                  </a:txBody>
                  <a:tcPr/>
                </a:tc>
                <a:extLst>
                  <a:ext uri="{0D108BD9-81ED-4DB2-BD59-A6C34878D82A}">
                    <a16:rowId xmlns:a16="http://schemas.microsoft.com/office/drawing/2014/main" val="823521107"/>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887892213"/>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3114295828"/>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2572381765"/>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1140652662"/>
                  </a:ext>
                </a:extLst>
              </a:tr>
              <a:tr h="370840">
                <a:tc>
                  <a:txBody>
                    <a:bodyPr/>
                    <a:lstStyle/>
                    <a:p>
                      <a:endParaRPr lang="de-CH"/>
                    </a:p>
                  </a:txBody>
                  <a:tcPr/>
                </a:tc>
                <a:tc>
                  <a:txBody>
                    <a:bodyPr/>
                    <a:lstStyle/>
                    <a:p>
                      <a:endParaRPr lang="de-CH"/>
                    </a:p>
                  </a:txBody>
                  <a:tcPr/>
                </a:tc>
                <a:extLst>
                  <a:ext uri="{0D108BD9-81ED-4DB2-BD59-A6C34878D82A}">
                    <a16:rowId xmlns:a16="http://schemas.microsoft.com/office/drawing/2014/main" val="428681266"/>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134577681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3094904530"/>
                  </a:ext>
                </a:extLst>
              </a:tr>
              <a:tr h="370840">
                <a:tc>
                  <a:txBody>
                    <a:bodyPr/>
                    <a:lstStyle/>
                    <a:p>
                      <a:endParaRPr lang="de-CH"/>
                    </a:p>
                  </a:txBody>
                  <a:tcPr/>
                </a:tc>
                <a:tc>
                  <a:txBody>
                    <a:bodyPr/>
                    <a:lstStyle/>
                    <a:p>
                      <a:endParaRPr lang="de-CH" dirty="0"/>
                    </a:p>
                  </a:txBody>
                  <a:tcPr/>
                </a:tc>
                <a:extLst>
                  <a:ext uri="{0D108BD9-81ED-4DB2-BD59-A6C34878D82A}">
                    <a16:rowId xmlns:a16="http://schemas.microsoft.com/office/drawing/2014/main" val="2868213975"/>
                  </a:ext>
                </a:extLst>
              </a:tr>
            </a:tbl>
          </a:graphicData>
        </a:graphic>
      </p:graphicFrame>
    </p:spTree>
    <p:extLst>
      <p:ext uri="{BB962C8B-B14F-4D97-AF65-F5344CB8AC3E}">
        <p14:creationId xmlns:p14="http://schemas.microsoft.com/office/powerpoint/2010/main" val="208916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Feedback </a:t>
            </a:r>
            <a:r>
              <a:rPr lang="de-DE" dirty="0" err="1"/>
              <a:t>interactif</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évalues-tu ton "effort/rendement" </a:t>
            </a:r>
            <a:br>
              <a:rPr lang="fr-FR" dirty="0"/>
            </a:br>
            <a:r>
              <a:rPr lang="fr-FR" dirty="0"/>
              <a:t>de cet atelier ?</a:t>
            </a:r>
            <a:endParaRPr lang="de-DE" dirty="0"/>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 est l'intérêt de cet atelier pour toi ?</a:t>
            </a:r>
            <a:endParaRPr lang="de-DE" dirty="0"/>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retires-tu concrètement de cet atelier pour ta pratique quotidienne ?</a:t>
            </a:r>
            <a:endParaRPr lang="de-DE" dirty="0"/>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Zurück mit einfarbiger Füllung">
            <a:extLst>
              <a:ext uri="{FF2B5EF4-FFF2-40B4-BE49-F238E27FC236}">
                <a16:creationId xmlns:a16="http://schemas.microsoft.com/office/drawing/2014/main" id="{14AC3315-F9FB-4C88-2ABD-9F574823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392" y="694201"/>
            <a:ext cx="506526" cy="494214"/>
          </a:xfrm>
          <a:prstGeom prst="rect">
            <a:avLst/>
          </a:prstGeom>
        </p:spPr>
      </p:pic>
      <p:pic>
        <p:nvPicPr>
          <p:cNvPr id="27" name="Grafik 26" descr="Zurück mit einfarbiger Füllung">
            <a:extLst>
              <a:ext uri="{FF2B5EF4-FFF2-40B4-BE49-F238E27FC236}">
                <a16:creationId xmlns:a16="http://schemas.microsoft.com/office/drawing/2014/main" id="{5D8E05F8-63AA-B0CB-73A6-E29FF7F80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C2DE5-6CA7-4861-9498-8079BD569C99}"/>
              </a:ext>
            </a:extLst>
          </p:cNvPr>
          <p:cNvSpPr>
            <a:spLocks noGrp="1"/>
          </p:cNvSpPr>
          <p:nvPr>
            <p:ph type="title"/>
          </p:nvPr>
        </p:nvSpPr>
        <p:spPr>
          <a:xfrm>
            <a:off x="2248678" y="2885622"/>
            <a:ext cx="7671989" cy="1662211"/>
          </a:xfrm>
        </p:spPr>
        <p:txBody>
          <a:bodyPr/>
          <a:lstStyle/>
          <a:p>
            <a:r>
              <a:rPr lang="fr-FR" dirty="0"/>
              <a:t>Merci beaucoup pour ta contribution</a:t>
            </a:r>
            <a:r>
              <a:rPr lang="de-DE" dirty="0"/>
              <a:t>!</a:t>
            </a:r>
            <a:endParaRPr lang="de-CH" dirty="0"/>
          </a:p>
        </p:txBody>
      </p:sp>
      <p:sp>
        <p:nvSpPr>
          <p:cNvPr id="3" name="Textplatzhalter 2">
            <a:extLst>
              <a:ext uri="{FF2B5EF4-FFF2-40B4-BE49-F238E27FC236}">
                <a16:creationId xmlns:a16="http://schemas.microsoft.com/office/drawing/2014/main" id="{607F71D1-A559-47F3-81C7-8C470D3E85E4}"/>
              </a:ext>
            </a:extLst>
          </p:cNvPr>
          <p:cNvSpPr>
            <a:spLocks noGrp="1"/>
          </p:cNvSpPr>
          <p:nvPr>
            <p:ph type="body" sz="quarter" idx="10"/>
          </p:nvPr>
        </p:nvSpPr>
        <p:spPr>
          <a:xfrm>
            <a:off x="2043404" y="4195633"/>
            <a:ext cx="8098971" cy="492157"/>
          </a:xfrm>
        </p:spPr>
        <p:txBody>
          <a:bodyPr/>
          <a:lstStyle/>
          <a:p>
            <a:r>
              <a:rPr lang="fr-FR" sz="2000" dirty="0"/>
              <a:t>Nous nous reverrons à l'atelier "Comprendre le leadership" en juin. Vous trouverez les documents nécessaires à cet effet sur:</a:t>
            </a:r>
            <a:br>
              <a:rPr lang="fr-FR" sz="2000" dirty="0"/>
            </a:br>
            <a:r>
              <a:rPr lang="fr-FR" sz="2000" b="1" dirty="0">
                <a:solidFill>
                  <a:schemeClr val="accent1"/>
                </a:solidFill>
              </a:rPr>
              <a:t>compass-group.promovetm.com </a:t>
            </a:r>
          </a:p>
          <a:p>
            <a:r>
              <a:rPr lang="fr-FR" sz="2000" dirty="0"/>
              <a:t>ProMove TM vous contactera pour discuter </a:t>
            </a:r>
            <a:br>
              <a:rPr lang="fr-FR" sz="2000" dirty="0"/>
            </a:br>
            <a:r>
              <a:rPr lang="fr-FR" sz="2000" dirty="0"/>
              <a:t>des plans de développement. </a:t>
            </a:r>
          </a:p>
        </p:txBody>
      </p:sp>
    </p:spTree>
    <p:extLst>
      <p:ext uri="{BB962C8B-B14F-4D97-AF65-F5344CB8AC3E}">
        <p14:creationId xmlns:p14="http://schemas.microsoft.com/office/powerpoint/2010/main" val="1736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CH" dirty="0"/>
              <a:t>Programme complet</a:t>
            </a:r>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Leadership </a:t>
            </a:r>
            <a:r>
              <a:rPr lang="de-DE" dirty="0" err="1"/>
              <a:t>Masterclass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367683" y="1698445"/>
            <a:ext cx="1853391" cy="1292662"/>
          </a:xfrm>
          <a:prstGeom prst="rect">
            <a:avLst/>
          </a:prstGeom>
          <a:noFill/>
        </p:spPr>
        <p:txBody>
          <a:bodyPr wrap="none" rtlCol="0">
            <a:spAutoFit/>
          </a:bodyPr>
          <a:lstStyle/>
          <a:p>
            <a:pPr algn="ctr"/>
            <a:r>
              <a:rPr lang="de-DE" sz="2000" dirty="0">
                <a:solidFill>
                  <a:schemeClr val="bg1"/>
                </a:solidFill>
              </a:rPr>
              <a:t>Atelier 1:</a:t>
            </a:r>
            <a:br>
              <a:rPr lang="de-DE" sz="2000" dirty="0">
                <a:solidFill>
                  <a:schemeClr val="bg1"/>
                </a:solidFill>
              </a:rPr>
            </a:br>
            <a:r>
              <a:rPr lang="de-DE" sz="2000" dirty="0" err="1">
                <a:solidFill>
                  <a:schemeClr val="bg1"/>
                </a:solidFill>
              </a:rPr>
              <a:t>Qu'est-ce</a:t>
            </a:r>
            <a:r>
              <a:rPr lang="de-DE" sz="2000" dirty="0">
                <a:solidFill>
                  <a:schemeClr val="bg1"/>
                </a:solidFill>
              </a:rPr>
              <a:t> </a:t>
            </a:r>
            <a:r>
              <a:rPr lang="de-DE" sz="2000" dirty="0" err="1">
                <a:solidFill>
                  <a:schemeClr val="bg1"/>
                </a:solidFill>
              </a:rPr>
              <a:t>que</a:t>
            </a:r>
            <a:r>
              <a:rPr lang="de-DE" sz="2000" dirty="0">
                <a:solidFill>
                  <a:schemeClr val="bg1"/>
                </a:solidFill>
              </a:rPr>
              <a:t> </a:t>
            </a:r>
            <a:br>
              <a:rPr lang="de-DE" sz="2000" dirty="0">
                <a:solidFill>
                  <a:schemeClr val="bg1"/>
                </a:solidFill>
              </a:rPr>
            </a:br>
            <a:r>
              <a:rPr lang="de-DE" sz="2000" dirty="0">
                <a:solidFill>
                  <a:schemeClr val="bg1"/>
                </a:solidFill>
              </a:rPr>
              <a:t>le </a:t>
            </a:r>
            <a:r>
              <a:rPr lang="de-DE" sz="2000" dirty="0" err="1">
                <a:solidFill>
                  <a:schemeClr val="bg1"/>
                </a:solidFill>
              </a:rPr>
              <a:t>leadership</a:t>
            </a:r>
            <a:r>
              <a:rPr lang="de-DE" sz="2000" dirty="0">
                <a:solidFill>
                  <a:schemeClr val="bg1"/>
                </a:solidFill>
              </a:rPr>
              <a:t> ?</a:t>
            </a: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910592" y="1684969"/>
            <a:ext cx="1640193" cy="1292662"/>
          </a:xfrm>
          <a:prstGeom prst="rect">
            <a:avLst/>
          </a:prstGeom>
          <a:noFill/>
        </p:spPr>
        <p:txBody>
          <a:bodyPr wrap="none" rtlCol="0">
            <a:spAutoFit/>
          </a:bodyPr>
          <a:lstStyle/>
          <a:p>
            <a:pPr algn="ctr"/>
            <a:r>
              <a:rPr lang="de-DE" sz="2000" dirty="0">
                <a:solidFill>
                  <a:schemeClr val="bg1"/>
                </a:solidFill>
              </a:rPr>
              <a:t>Atelier 2:</a:t>
            </a:r>
            <a:br>
              <a:rPr lang="de-DE" sz="2000" dirty="0">
                <a:solidFill>
                  <a:schemeClr val="bg1"/>
                </a:solidFill>
              </a:rPr>
            </a:br>
            <a:r>
              <a:rPr lang="de-DE" sz="2000" dirty="0" err="1">
                <a:solidFill>
                  <a:schemeClr val="bg1"/>
                </a:solidFill>
              </a:rPr>
              <a:t>Comprendre</a:t>
            </a:r>
            <a:br>
              <a:rPr lang="de-DE" sz="2000" dirty="0">
                <a:solidFill>
                  <a:schemeClr val="bg1"/>
                </a:solidFill>
              </a:rPr>
            </a:b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Juin</a:t>
            </a:r>
            <a:r>
              <a:rPr lang="de-DE" dirty="0">
                <a:solidFill>
                  <a:schemeClr val="bg1"/>
                </a:solidFill>
              </a:rPr>
              <a:t>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947351" y="3056760"/>
            <a:ext cx="2671212" cy="1292662"/>
          </a:xfrm>
          <a:prstGeom prst="rect">
            <a:avLst/>
          </a:prstGeom>
          <a:noFill/>
        </p:spPr>
        <p:txBody>
          <a:bodyPr wrap="square" rtlCol="0">
            <a:spAutoFit/>
          </a:bodyPr>
          <a:lstStyle/>
          <a:p>
            <a:pPr algn="ctr"/>
            <a:r>
              <a:rPr lang="de-DE" sz="2000" dirty="0">
                <a:solidFill>
                  <a:schemeClr val="bg1"/>
                </a:solidFill>
              </a:rPr>
              <a:t>Atelier 3:</a:t>
            </a:r>
            <a:br>
              <a:rPr lang="de-DE" sz="2000" dirty="0">
                <a:solidFill>
                  <a:schemeClr val="bg1"/>
                </a:solidFill>
              </a:rPr>
            </a:br>
            <a:r>
              <a:rPr lang="de-DE" sz="2000" dirty="0" err="1">
                <a:solidFill>
                  <a:schemeClr val="bg1"/>
                </a:solidFill>
              </a:rPr>
              <a:t>Expérimenter</a:t>
            </a:r>
            <a:br>
              <a:rPr lang="de-DE" sz="2000" dirty="0">
                <a:solidFill>
                  <a:schemeClr val="bg1"/>
                </a:solidFill>
              </a:rPr>
            </a:br>
            <a:r>
              <a:rPr lang="de-DE" sz="2000" dirty="0" err="1">
                <a:solidFill>
                  <a:schemeClr val="bg1"/>
                </a:solidFill>
              </a:rPr>
              <a:t>l‘autogestion</a:t>
            </a:r>
            <a:endParaRPr lang="de-DE" sz="2000" dirty="0">
              <a:solidFill>
                <a:schemeClr val="bg1"/>
              </a:solidFill>
            </a:endParaRPr>
          </a:p>
          <a:p>
            <a:pPr algn="ctr"/>
            <a:r>
              <a:rPr lang="de-DE" dirty="0" err="1">
                <a:solidFill>
                  <a:schemeClr val="bg1"/>
                </a:solidFill>
              </a:rPr>
              <a:t>Août</a:t>
            </a:r>
            <a:r>
              <a:rPr lang="de-DE" dirty="0">
                <a:solidFill>
                  <a:schemeClr val="bg1"/>
                </a:solidFill>
              </a:rPr>
              <a:t>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810327" y="3064455"/>
            <a:ext cx="1890261" cy="1292662"/>
          </a:xfrm>
          <a:prstGeom prst="rect">
            <a:avLst/>
          </a:prstGeom>
          <a:noFill/>
        </p:spPr>
        <p:txBody>
          <a:bodyPr wrap="none" rtlCol="0">
            <a:spAutoFit/>
          </a:bodyPr>
          <a:lstStyle/>
          <a:p>
            <a:pPr algn="ctr"/>
            <a:r>
              <a:rPr lang="de-DE" sz="2000" dirty="0">
                <a:solidFill>
                  <a:schemeClr val="bg1"/>
                </a:solidFill>
              </a:rPr>
              <a:t>Atelier 4:</a:t>
            </a:r>
            <a:br>
              <a:rPr lang="de-DE" sz="2000" dirty="0">
                <a:solidFill>
                  <a:schemeClr val="bg1"/>
                </a:solidFill>
              </a:rPr>
            </a:br>
            <a:r>
              <a:rPr lang="de-DE" sz="2000" dirty="0" err="1">
                <a:solidFill>
                  <a:schemeClr val="bg1"/>
                </a:solidFill>
              </a:rPr>
              <a:t>Concevoir</a:t>
            </a:r>
            <a:endParaRPr lang="de-DE" sz="2000" dirty="0">
              <a:solidFill>
                <a:schemeClr val="bg1"/>
              </a:solidFill>
            </a:endParaRPr>
          </a:p>
          <a:p>
            <a:pPr algn="ctr"/>
            <a:r>
              <a:rPr lang="de-DE" sz="2000" dirty="0">
                <a:solidFill>
                  <a:schemeClr val="bg1"/>
                </a:solidFill>
              </a:rPr>
              <a:t>le </a:t>
            </a:r>
            <a:r>
              <a:rPr lang="de-DE" sz="2000" dirty="0" err="1">
                <a:solidFill>
                  <a:schemeClr val="bg1"/>
                </a:solidFill>
              </a:rPr>
              <a:t>leadership</a:t>
            </a:r>
            <a:br>
              <a:rPr lang="de-DE" dirty="0">
                <a:solidFill>
                  <a:schemeClr val="bg1"/>
                </a:solidFill>
              </a:rPr>
            </a:br>
            <a:r>
              <a:rPr lang="de-DE" dirty="0" err="1">
                <a:solidFill>
                  <a:schemeClr val="bg1"/>
                </a:solidFill>
              </a:rPr>
              <a:t>Septembre</a:t>
            </a:r>
            <a:r>
              <a:rPr lang="de-DE" dirty="0">
                <a:solidFill>
                  <a:schemeClr val="bg1"/>
                </a:solidFill>
              </a:rPr>
              <a:t>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958773" y="4434013"/>
            <a:ext cx="2671212" cy="1292662"/>
          </a:xfrm>
          <a:prstGeom prst="rect">
            <a:avLst/>
          </a:prstGeom>
          <a:noFill/>
        </p:spPr>
        <p:txBody>
          <a:bodyPr wrap="square" rtlCol="0">
            <a:spAutoFit/>
          </a:bodyPr>
          <a:lstStyle/>
          <a:p>
            <a:pPr algn="ctr"/>
            <a:r>
              <a:rPr lang="de-DE" sz="2000" dirty="0">
                <a:solidFill>
                  <a:schemeClr val="bg1"/>
                </a:solidFill>
              </a:rPr>
              <a:t>Atelier 5:</a:t>
            </a:r>
            <a:br>
              <a:rPr lang="de-DE" sz="2000" dirty="0">
                <a:solidFill>
                  <a:schemeClr val="bg1"/>
                </a:solidFill>
              </a:rPr>
            </a:br>
            <a:r>
              <a:rPr lang="de-DE" sz="2000" dirty="0" err="1">
                <a:solidFill>
                  <a:schemeClr val="bg1"/>
                </a:solidFill>
              </a:rPr>
              <a:t>Mener</a:t>
            </a:r>
            <a:r>
              <a:rPr lang="de-DE" sz="2000" dirty="0">
                <a:solidFill>
                  <a:schemeClr val="bg1"/>
                </a:solidFill>
              </a:rPr>
              <a:t> des </a:t>
            </a:r>
            <a:r>
              <a:rPr lang="de-DE" sz="2000" dirty="0" err="1">
                <a:solidFill>
                  <a:schemeClr val="bg1"/>
                </a:solidFill>
              </a:rPr>
              <a:t>discussions</a:t>
            </a:r>
            <a:endParaRPr lang="de-DE" sz="2000" dirty="0">
              <a:solidFill>
                <a:schemeClr val="bg1"/>
              </a:solidFill>
            </a:endParaRPr>
          </a:p>
          <a:p>
            <a:pPr algn="ctr"/>
            <a:r>
              <a:rPr lang="de-DE" dirty="0" err="1">
                <a:solidFill>
                  <a:schemeClr val="bg1"/>
                </a:solidFill>
              </a:rPr>
              <a:t>Octobre</a:t>
            </a:r>
            <a:r>
              <a:rPr lang="de-DE" dirty="0">
                <a:solidFill>
                  <a:schemeClr val="bg1"/>
                </a:solidFill>
              </a:rPr>
              <a:t>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776866" y="4441708"/>
            <a:ext cx="1980029" cy="1292662"/>
          </a:xfrm>
          <a:prstGeom prst="rect">
            <a:avLst/>
          </a:prstGeom>
          <a:noFill/>
        </p:spPr>
        <p:txBody>
          <a:bodyPr wrap="none" rtlCol="0">
            <a:spAutoFit/>
          </a:bodyPr>
          <a:lstStyle/>
          <a:p>
            <a:pPr algn="ctr"/>
            <a:r>
              <a:rPr lang="de-DE" sz="2000" dirty="0">
                <a:solidFill>
                  <a:schemeClr val="bg1"/>
                </a:solidFill>
              </a:rPr>
              <a:t>Atelier 6:</a:t>
            </a:r>
            <a:br>
              <a:rPr lang="de-DE" sz="2000" dirty="0">
                <a:solidFill>
                  <a:schemeClr val="bg1"/>
                </a:solidFill>
              </a:rPr>
            </a:br>
            <a:r>
              <a:rPr lang="de-DE" sz="2000" dirty="0">
                <a:solidFill>
                  <a:schemeClr val="bg1"/>
                </a:solidFill>
              </a:rPr>
              <a:t>Savoir </a:t>
            </a:r>
            <a:r>
              <a:rPr lang="de-DE" sz="2000" dirty="0" err="1">
                <a:solidFill>
                  <a:schemeClr val="bg1"/>
                </a:solidFill>
              </a:rPr>
              <a:t>gérer</a:t>
            </a:r>
            <a:r>
              <a:rPr lang="de-DE" sz="2000" dirty="0">
                <a:solidFill>
                  <a:schemeClr val="bg1"/>
                </a:solidFill>
              </a:rPr>
              <a:t> </a:t>
            </a:r>
            <a:r>
              <a:rPr lang="de-DE" sz="2000" dirty="0" err="1">
                <a:solidFill>
                  <a:schemeClr val="bg1"/>
                </a:solidFill>
              </a:rPr>
              <a:t>les</a:t>
            </a:r>
            <a:br>
              <a:rPr lang="de-DE" sz="2000" dirty="0">
                <a:solidFill>
                  <a:schemeClr val="bg1"/>
                </a:solidFill>
              </a:rPr>
            </a:br>
            <a:r>
              <a:rPr lang="de-DE" sz="2000" dirty="0" err="1">
                <a:solidFill>
                  <a:schemeClr val="bg1"/>
                </a:solidFill>
              </a:rPr>
              <a:t>transformation</a:t>
            </a:r>
            <a:br>
              <a:rPr lang="de-DE" dirty="0">
                <a:solidFill>
                  <a:schemeClr val="bg1"/>
                </a:solidFill>
              </a:rPr>
            </a:br>
            <a:r>
              <a:rPr lang="de-DE" dirty="0" err="1">
                <a:solidFill>
                  <a:schemeClr val="bg1"/>
                </a:solidFill>
              </a:rPr>
              <a:t>Novembre</a:t>
            </a:r>
            <a:r>
              <a:rPr lang="de-DE" dirty="0">
                <a:solidFill>
                  <a:schemeClr val="bg1"/>
                </a:solidFill>
              </a:rPr>
              <a:t> 2023</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Plans de </a:t>
            </a:r>
            <a:r>
              <a:rPr lang="de-DE" sz="2000" dirty="0" err="1"/>
              <a:t>développement</a:t>
            </a:r>
            <a:r>
              <a:rPr lang="de-DE" sz="2000" dirty="0"/>
              <a:t> </a:t>
            </a:r>
            <a:br>
              <a:rPr lang="de-DE" sz="2000" dirty="0"/>
            </a:br>
            <a:r>
              <a:rPr lang="de-DE" sz="2000" dirty="0" err="1"/>
              <a:t>individuels</a:t>
            </a:r>
            <a:r>
              <a:rPr lang="de-DE" sz="2000" dirty="0"/>
              <a:t> </a:t>
            </a:r>
            <a:r>
              <a:rPr lang="de-DE" sz="2000" dirty="0" err="1"/>
              <a:t>obligatoires</a:t>
            </a:r>
            <a:endParaRPr lang="de-DE" sz="2000" dirty="0"/>
          </a:p>
          <a:p>
            <a:pPr algn="ctr"/>
            <a:endParaRPr lang="de-DE" sz="2000" dirty="0"/>
          </a:p>
          <a:p>
            <a:pPr algn="ctr"/>
            <a:r>
              <a:rPr lang="de-DE" sz="2000" dirty="0"/>
              <a:t>2*1h/Equipe</a:t>
            </a:r>
          </a:p>
          <a:p>
            <a:pPr algn="ctr"/>
            <a:br>
              <a:rPr lang="de-DE" sz="2000" dirty="0"/>
            </a:br>
            <a:r>
              <a:rPr lang="de-DE" sz="2000" dirty="0"/>
              <a:t>Entre </a:t>
            </a:r>
            <a:br>
              <a:rPr lang="de-DE" sz="2000" dirty="0"/>
            </a:br>
            <a:r>
              <a:rPr lang="de-DE" sz="2000" dirty="0"/>
              <a:t>Atelier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Coachings </a:t>
            </a:r>
            <a:r>
              <a:rPr lang="de-DE" sz="2000" dirty="0" err="1"/>
              <a:t>individuels</a:t>
            </a:r>
            <a:r>
              <a:rPr lang="de-DE" sz="2000" dirty="0"/>
              <a:t> </a:t>
            </a:r>
            <a:r>
              <a:rPr lang="de-DE" sz="2000" dirty="0" err="1"/>
              <a:t>volontaires</a:t>
            </a:r>
            <a:endParaRPr lang="de-DE" sz="2000" dirty="0"/>
          </a:p>
          <a:p>
            <a:pPr algn="ctr"/>
            <a:endParaRPr lang="de-DE" sz="2000" dirty="0"/>
          </a:p>
          <a:p>
            <a:pPr algn="ctr"/>
            <a:endParaRPr lang="de-DE" sz="2000" dirty="0"/>
          </a:p>
          <a:p>
            <a:pPr algn="ctr"/>
            <a:r>
              <a:rPr lang="de-DE" sz="2000" dirty="0"/>
              <a:t>2*1h/</a:t>
            </a:r>
            <a:r>
              <a:rPr lang="de-DE" sz="2000" dirty="0" err="1"/>
              <a:t>Personne</a:t>
            </a:r>
            <a:endParaRPr lang="de-DE" sz="2000" dirty="0"/>
          </a:p>
          <a:p>
            <a:pPr algn="ctr"/>
            <a:br>
              <a:rPr lang="de-DE" sz="2000" dirty="0"/>
            </a:br>
            <a:r>
              <a:rPr lang="de-DE" sz="2000" dirty="0"/>
              <a:t>Après</a:t>
            </a:r>
            <a:br>
              <a:rPr lang="de-DE" sz="2000" dirty="0"/>
            </a:br>
            <a:r>
              <a:rPr lang="de-DE" sz="2000" dirty="0"/>
              <a:t>Atelier 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Cérémonie de </a:t>
            </a:r>
            <a:r>
              <a:rPr lang="de-DE" sz="2000" dirty="0" err="1"/>
              <a:t>clôture</a:t>
            </a:r>
            <a:endParaRPr lang="de-DE" sz="2000" dirty="0"/>
          </a:p>
          <a:p>
            <a:pPr algn="ctr"/>
            <a:r>
              <a:rPr lang="de-DE" dirty="0"/>
              <a:t>Printemps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553221"/>
            <a:ext cx="7301271" cy="4564063"/>
          </a:xfrm>
        </p:spPr>
        <p:txBody>
          <a:bodyPr/>
          <a:lstStyle/>
          <a:p>
            <a:r>
              <a:rPr lang="de-CH" sz="2400" dirty="0" err="1">
                <a:latin typeface="+mj-lt"/>
                <a:ea typeface="Times New Roman" panose="02020603050405020304" pitchFamily="18" charset="0"/>
                <a:cs typeface="Times New Roman" panose="02020603050405020304" pitchFamily="18" charset="0"/>
              </a:rPr>
              <a:t>Introduction</a:t>
            </a:r>
            <a:r>
              <a:rPr lang="de-CH" sz="2400" dirty="0">
                <a:latin typeface="+mj-lt"/>
                <a:ea typeface="Times New Roman" panose="02020603050405020304" pitchFamily="18" charset="0"/>
                <a:cs typeface="Times New Roman" panose="02020603050405020304" pitchFamily="18" charset="0"/>
              </a:rPr>
              <a:t> et </a:t>
            </a:r>
            <a:r>
              <a:rPr lang="de-CH" sz="2400" dirty="0" err="1">
                <a:latin typeface="+mj-lt"/>
                <a:ea typeface="Times New Roman" panose="02020603050405020304" pitchFamily="18" charset="0"/>
                <a:cs typeface="Times New Roman" panose="02020603050405020304" pitchFamily="18" charset="0"/>
              </a:rPr>
              <a:t>présentation</a:t>
            </a:r>
            <a:br>
              <a:rPr lang="de-CH" sz="2400" dirty="0">
                <a:latin typeface="+mj-lt"/>
                <a:ea typeface="Times New Roman" panose="02020603050405020304" pitchFamily="18" charset="0"/>
                <a:cs typeface="Times New Roman" panose="02020603050405020304" pitchFamily="18" charset="0"/>
              </a:rPr>
            </a:br>
            <a:r>
              <a:rPr lang="de-CH" sz="2400" dirty="0" err="1">
                <a:latin typeface="+mj-lt"/>
                <a:ea typeface="Times New Roman" panose="02020603050405020304" pitchFamily="18" charset="0"/>
                <a:cs typeface="Times New Roman" panose="02020603050405020304" pitchFamily="18" charset="0"/>
              </a:rPr>
              <a:t>Présentation</a:t>
            </a:r>
            <a:r>
              <a:rPr lang="de-CH" sz="2400" dirty="0">
                <a:latin typeface="+mj-lt"/>
                <a:ea typeface="Times New Roman" panose="02020603050405020304" pitchFamily="18" charset="0"/>
                <a:cs typeface="Times New Roman" panose="02020603050405020304" pitchFamily="18" charset="0"/>
              </a:rPr>
              <a:t> des </a:t>
            </a:r>
            <a:r>
              <a:rPr lang="de-CH" sz="2400" dirty="0" err="1">
                <a:latin typeface="+mj-lt"/>
                <a:ea typeface="Times New Roman" panose="02020603050405020304" pitchFamily="18" charset="0"/>
                <a:cs typeface="Times New Roman" panose="02020603050405020304" pitchFamily="18" charset="0"/>
              </a:rPr>
              <a:t>objectifs</a:t>
            </a:r>
            <a:br>
              <a:rPr lang="de-CH" sz="2400" dirty="0">
                <a:latin typeface="+mj-lt"/>
                <a:ea typeface="Times New Roman" panose="02020603050405020304" pitchFamily="18" charset="0"/>
                <a:cs typeface="Times New Roman" panose="02020603050405020304" pitchFamily="18" charset="0"/>
              </a:rPr>
            </a:br>
            <a:r>
              <a:rPr lang="de-CH" sz="2400" dirty="0" err="1">
                <a:latin typeface="+mj-lt"/>
                <a:ea typeface="Times New Roman" panose="02020603050405020304" pitchFamily="18" charset="0"/>
                <a:cs typeface="Times New Roman" panose="02020603050405020304" pitchFamily="18" charset="0"/>
              </a:rPr>
              <a:t>Règles</a:t>
            </a:r>
            <a:r>
              <a:rPr lang="de-CH" sz="2400" dirty="0">
                <a:latin typeface="+mj-lt"/>
                <a:ea typeface="Times New Roman" panose="02020603050405020304" pitchFamily="18" charset="0"/>
                <a:cs typeface="Times New Roman" panose="02020603050405020304" pitchFamily="18" charset="0"/>
              </a:rPr>
              <a:t> </a:t>
            </a:r>
            <a:r>
              <a:rPr lang="de-CH" sz="2400" dirty="0" err="1">
                <a:latin typeface="+mj-lt"/>
                <a:ea typeface="Times New Roman" panose="02020603050405020304" pitchFamily="18" charset="0"/>
                <a:cs typeface="Times New Roman" panose="02020603050405020304" pitchFamily="18" charset="0"/>
              </a:rPr>
              <a:t>d’une</a:t>
            </a:r>
            <a:r>
              <a:rPr lang="de-CH" sz="2400" dirty="0">
                <a:latin typeface="+mj-lt"/>
                <a:ea typeface="Times New Roman" panose="02020603050405020304" pitchFamily="18" charset="0"/>
                <a:cs typeface="Times New Roman" panose="02020603050405020304" pitchFamily="18" charset="0"/>
              </a:rPr>
              <a:t> </a:t>
            </a:r>
            <a:r>
              <a:rPr lang="de-CH" sz="2400" dirty="0" err="1">
                <a:latin typeface="+mj-lt"/>
                <a:ea typeface="Times New Roman" panose="02020603050405020304" pitchFamily="18" charset="0"/>
                <a:cs typeface="Times New Roman" panose="02020603050405020304" pitchFamily="18" charset="0"/>
              </a:rPr>
              <a:t>collaboration</a:t>
            </a:r>
            <a:r>
              <a:rPr lang="de-CH" sz="2400" dirty="0">
                <a:latin typeface="+mj-lt"/>
                <a:ea typeface="Times New Roman" panose="02020603050405020304" pitchFamily="18" charset="0"/>
                <a:cs typeface="Times New Roman" panose="02020603050405020304" pitchFamily="18" charset="0"/>
              </a:rPr>
              <a:t> </a:t>
            </a:r>
            <a:r>
              <a:rPr lang="de-CH" sz="2400" dirty="0" err="1">
                <a:latin typeface="+mj-lt"/>
                <a:ea typeface="Times New Roman" panose="02020603050405020304" pitchFamily="18" charset="0"/>
                <a:cs typeface="Times New Roman" panose="02020603050405020304" pitchFamily="18" charset="0"/>
              </a:rPr>
              <a:t>réussie</a:t>
            </a:r>
            <a:endParaRPr lang="de-CH" sz="200" dirty="0">
              <a:latin typeface="+mj-lt"/>
              <a:ea typeface="Times New Roman" panose="02020603050405020304" pitchFamily="18" charset="0"/>
              <a:cs typeface="Times New Roman" panose="02020603050405020304" pitchFamily="18" charset="0"/>
            </a:endParaRPr>
          </a:p>
          <a:p>
            <a:r>
              <a:rPr lang="de-DE" dirty="0" err="1"/>
              <a:t>Qu‘est-ce</a:t>
            </a:r>
            <a:r>
              <a:rPr lang="de-DE" dirty="0"/>
              <a:t> </a:t>
            </a:r>
            <a:r>
              <a:rPr lang="de-DE" dirty="0" err="1"/>
              <a:t>que</a:t>
            </a:r>
            <a:r>
              <a:rPr lang="de-DE" dirty="0"/>
              <a:t> le </a:t>
            </a:r>
            <a:r>
              <a:rPr lang="de-DE" b="1" dirty="0" err="1"/>
              <a:t>leadership</a:t>
            </a:r>
            <a:r>
              <a:rPr lang="de-DE" b="1" dirty="0"/>
              <a:t> </a:t>
            </a:r>
            <a:r>
              <a:rPr lang="de-CH" sz="2400" dirty="0">
                <a:latin typeface="+mj-lt"/>
                <a:cs typeface="Times New Roman" panose="02020603050405020304" pitchFamily="18" charset="0"/>
              </a:rPr>
              <a:t>?</a:t>
            </a:r>
            <a:br>
              <a:rPr lang="de-CH" sz="200" dirty="0">
                <a:latin typeface="+mj-lt"/>
                <a:cs typeface="Times New Roman" panose="02020603050405020304" pitchFamily="18" charset="0"/>
              </a:rPr>
            </a:br>
            <a:endParaRPr lang="de-CH" sz="200" dirty="0">
              <a:latin typeface="+mj-lt"/>
              <a:cs typeface="Times New Roman" panose="02020603050405020304" pitchFamily="18" charset="0"/>
            </a:endParaRPr>
          </a:p>
          <a:p>
            <a:r>
              <a:rPr lang="fr-FR" sz="2400" dirty="0">
                <a:latin typeface="+mj-lt"/>
                <a:cs typeface="Times New Roman" panose="02020603050405020304" pitchFamily="18" charset="0"/>
              </a:rPr>
              <a:t>À quoi reconnaissez-vous </a:t>
            </a:r>
            <a:br>
              <a:rPr lang="fr-FR" sz="2400" dirty="0">
                <a:latin typeface="+mj-lt"/>
                <a:cs typeface="Times New Roman" panose="02020603050405020304" pitchFamily="18" charset="0"/>
              </a:rPr>
            </a:br>
            <a:r>
              <a:rPr lang="fr-FR" sz="2400" dirty="0">
                <a:latin typeface="+mj-lt"/>
                <a:cs typeface="Times New Roman" panose="02020603050405020304" pitchFamily="18" charset="0"/>
              </a:rPr>
              <a:t>un bon leadership ?</a:t>
            </a:r>
          </a:p>
          <a:p>
            <a:r>
              <a:rPr lang="de-CH" sz="2400" b="1" dirty="0" err="1">
                <a:latin typeface="+mj-lt"/>
                <a:cs typeface="Times New Roman" panose="02020603050405020304" pitchFamily="18" charset="0"/>
              </a:rPr>
              <a:t>L’attitude</a:t>
            </a:r>
            <a:r>
              <a:rPr lang="de-CH" sz="2400" b="1" dirty="0">
                <a:latin typeface="+mj-lt"/>
                <a:cs typeface="Times New Roman" panose="02020603050405020304" pitchFamily="18" charset="0"/>
              </a:rPr>
              <a:t> </a:t>
            </a:r>
            <a:r>
              <a:rPr lang="de-CH" sz="2400" b="1" dirty="0" err="1">
                <a:latin typeface="+mj-lt"/>
                <a:cs typeface="Times New Roman" panose="02020603050405020304" pitchFamily="18" charset="0"/>
              </a:rPr>
              <a:t>intérieure</a:t>
            </a:r>
            <a:endParaRPr lang="de-CH" sz="2400" b="1" dirty="0">
              <a:latin typeface="+mj-lt"/>
              <a:cs typeface="Times New Roman" panose="02020603050405020304" pitchFamily="18" charset="0"/>
            </a:endParaRPr>
          </a:p>
          <a:p>
            <a:r>
              <a:rPr lang="de-CH" sz="2400" dirty="0">
                <a:latin typeface="+mj-lt"/>
                <a:cs typeface="Times New Roman" panose="02020603050405020304" pitchFamily="18" charset="0"/>
              </a:rPr>
              <a:t>Mon plan de </a:t>
            </a:r>
            <a:r>
              <a:rPr lang="de-CH" sz="2400" dirty="0" err="1">
                <a:latin typeface="+mj-lt"/>
                <a:cs typeface="Times New Roman" panose="02020603050405020304" pitchFamily="18" charset="0"/>
              </a:rPr>
              <a:t>développement</a:t>
            </a:r>
            <a:r>
              <a:rPr lang="de-CH" sz="2400" dirty="0">
                <a:latin typeface="+mj-lt"/>
                <a:cs typeface="Times New Roman" panose="02020603050405020304" pitchFamily="18" charset="0"/>
              </a:rPr>
              <a:t> </a:t>
            </a:r>
            <a:r>
              <a:rPr lang="de-CH" sz="2400" dirty="0" err="1">
                <a:latin typeface="+mj-lt"/>
                <a:cs typeface="Times New Roman" panose="02020603050405020304" pitchFamily="18" charset="0"/>
              </a:rPr>
              <a:t>individuel</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Formation de </a:t>
            </a:r>
            <a:r>
              <a:rPr lang="de-CH" sz="2400" dirty="0" err="1">
                <a:latin typeface="+mj-lt"/>
                <a:cs typeface="Times New Roman" panose="02020603050405020304" pitchFamily="18" charset="0"/>
              </a:rPr>
              <a:t>binômes</a:t>
            </a:r>
            <a:endParaRPr lang="de-CH" sz="2400" dirty="0">
              <a:latin typeface="+mj-lt"/>
              <a:cs typeface="Times New Roman" panose="02020603050405020304" pitchFamily="18" charset="0"/>
            </a:endParaRPr>
          </a:p>
          <a:p>
            <a:r>
              <a:rPr lang="de-CH" sz="2400" dirty="0">
                <a:latin typeface="+mj-lt"/>
                <a:cs typeface="Times New Roman" panose="02020603050405020304" pitchFamily="18" charset="0"/>
              </a:rPr>
              <a:t>Feedback </a:t>
            </a:r>
            <a:r>
              <a:rPr lang="de-CH" sz="2400" dirty="0" err="1">
                <a:latin typeface="+mj-lt"/>
                <a:cs typeface="Times New Roman" panose="02020603050405020304" pitchFamily="18" charset="0"/>
              </a:rPr>
              <a:t>interactif</a:t>
            </a:r>
            <a:br>
              <a:rPr lang="de-CH" sz="2400" dirty="0">
                <a:latin typeface="+mj-lt"/>
                <a:cs typeface="Times New Roman" panose="02020603050405020304" pitchFamily="18" charset="0"/>
              </a:rPr>
            </a:br>
            <a:r>
              <a:rPr lang="de-CH" sz="2400" dirty="0">
                <a:latin typeface="+mj-lt"/>
                <a:cs typeface="Times New Roman" panose="02020603050405020304" pitchFamily="18" charset="0"/>
              </a:rPr>
              <a:t>Check-Out</a:t>
            </a:r>
          </a:p>
          <a:p>
            <a:endParaRPr lang="de-CH" dirty="0"/>
          </a:p>
        </p:txBody>
      </p:sp>
      <p:sp>
        <p:nvSpPr>
          <p:cNvPr id="5" name="Textplatzhalter 4">
            <a:extLst>
              <a:ext uri="{FF2B5EF4-FFF2-40B4-BE49-F238E27FC236}">
                <a16:creationId xmlns:a16="http://schemas.microsoft.com/office/drawing/2014/main" id="{B0795F25-7E53-428A-9616-89718E67EE7D}"/>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p:txBody>
      </p:sp>
      <p:pic>
        <p:nvPicPr>
          <p:cNvPr id="6" name="Grafik 5" descr="Zurück mit einfarbiger Füllung">
            <a:extLst>
              <a:ext uri="{FF2B5EF4-FFF2-40B4-BE49-F238E27FC236}">
                <a16:creationId xmlns:a16="http://schemas.microsoft.com/office/drawing/2014/main" id="{45E938AA-195F-A5E6-32B3-718663936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69965" y="1874370"/>
            <a:ext cx="506526" cy="494214"/>
          </a:xfrm>
          <a:prstGeom prst="rect">
            <a:avLst/>
          </a:prstGeom>
        </p:spPr>
      </p:pic>
      <p:pic>
        <p:nvPicPr>
          <p:cNvPr id="7" name="Grafik 6" descr="Gruppe von Männern mit einfarbiger Füllung">
            <a:extLst>
              <a:ext uri="{FF2B5EF4-FFF2-40B4-BE49-F238E27FC236}">
                <a16:creationId xmlns:a16="http://schemas.microsoft.com/office/drawing/2014/main" id="{D379FF74-8201-4E48-D296-E6A989E6A7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51513" y="2564632"/>
            <a:ext cx="556456" cy="556456"/>
          </a:xfrm>
          <a:prstGeom prst="rect">
            <a:avLst/>
          </a:prstGeom>
        </p:spPr>
      </p:pic>
      <p:pic>
        <p:nvPicPr>
          <p:cNvPr id="8" name="Grafik 7" descr="Benutzer mit einfarbiger Füllung">
            <a:extLst>
              <a:ext uri="{FF2B5EF4-FFF2-40B4-BE49-F238E27FC236}">
                <a16:creationId xmlns:a16="http://schemas.microsoft.com/office/drawing/2014/main" id="{40DE4049-82D8-B296-6D9C-E72BF180C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5983" y="3187645"/>
            <a:ext cx="571656" cy="571656"/>
          </a:xfrm>
          <a:prstGeom prst="rect">
            <a:avLst/>
          </a:prstGeom>
        </p:spPr>
      </p:pic>
      <p:pic>
        <p:nvPicPr>
          <p:cNvPr id="9" name="Grafik 8" descr="Gruppe von Männern mit einfarbiger Füllung">
            <a:extLst>
              <a:ext uri="{FF2B5EF4-FFF2-40B4-BE49-F238E27FC236}">
                <a16:creationId xmlns:a16="http://schemas.microsoft.com/office/drawing/2014/main" id="{95DBB700-05FC-C2C3-F837-7C3E3293C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7274" y="3846839"/>
            <a:ext cx="556456" cy="556456"/>
          </a:xfrm>
          <a:prstGeom prst="rect">
            <a:avLst/>
          </a:prstGeom>
        </p:spPr>
      </p:pic>
      <p:pic>
        <p:nvPicPr>
          <p:cNvPr id="10" name="Grafik 9" descr="Mann mit einfarbiger Füllung">
            <a:extLst>
              <a:ext uri="{FF2B5EF4-FFF2-40B4-BE49-F238E27FC236}">
                <a16:creationId xmlns:a16="http://schemas.microsoft.com/office/drawing/2014/main" id="{6FFC685D-453B-0AEC-6468-C82D37FC76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4293" y="4598747"/>
            <a:ext cx="531540" cy="465821"/>
          </a:xfrm>
          <a:prstGeom prst="rect">
            <a:avLst/>
          </a:prstGeom>
        </p:spPr>
      </p:pic>
      <p:pic>
        <p:nvPicPr>
          <p:cNvPr id="11" name="Grafik 10" descr="Zurück mit einfarbiger Füllung">
            <a:extLst>
              <a:ext uri="{FF2B5EF4-FFF2-40B4-BE49-F238E27FC236}">
                <a16:creationId xmlns:a16="http://schemas.microsoft.com/office/drawing/2014/main" id="{4323F84D-B9A5-C099-22EB-BDB76D114B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3774" y="5205286"/>
            <a:ext cx="506526" cy="494214"/>
          </a:xfrm>
          <a:prstGeom prst="rect">
            <a:avLst/>
          </a:prstGeom>
        </p:spPr>
      </p:pic>
      <p:pic>
        <p:nvPicPr>
          <p:cNvPr id="12" name="Grafik 11" descr="Zurück mit einfarbiger Füllung">
            <a:extLst>
              <a:ext uri="{FF2B5EF4-FFF2-40B4-BE49-F238E27FC236}">
                <a16:creationId xmlns:a16="http://schemas.microsoft.com/office/drawing/2014/main" id="{71538F14-303A-B149-09CF-D8D3A24BA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583341" y="5415069"/>
            <a:ext cx="506526" cy="494214"/>
          </a:xfrm>
          <a:prstGeom prst="rect">
            <a:avLst/>
          </a:prstGeom>
        </p:spPr>
      </p:pic>
      <p:sp>
        <p:nvSpPr>
          <p:cNvPr id="13" name="Ellipse 12">
            <a:extLst>
              <a:ext uri="{FF2B5EF4-FFF2-40B4-BE49-F238E27FC236}">
                <a16:creationId xmlns:a16="http://schemas.microsoft.com/office/drawing/2014/main" id="{CB5DF0A6-E649-86E1-BFF3-49CAFB294B5E}"/>
              </a:ext>
            </a:extLst>
          </p:cNvPr>
          <p:cNvSpPr/>
          <p:nvPr/>
        </p:nvSpPr>
        <p:spPr>
          <a:xfrm>
            <a:off x="7420331" y="186418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4" name="Ellipse 13">
            <a:extLst>
              <a:ext uri="{FF2B5EF4-FFF2-40B4-BE49-F238E27FC236}">
                <a16:creationId xmlns:a16="http://schemas.microsoft.com/office/drawing/2014/main" id="{EF8F1022-2C09-8B73-F6DD-16D7D3EAFDAC}"/>
              </a:ext>
            </a:extLst>
          </p:cNvPr>
          <p:cNvSpPr/>
          <p:nvPr/>
        </p:nvSpPr>
        <p:spPr>
          <a:xfrm>
            <a:off x="6848053" y="265313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15‘‘</a:t>
            </a:r>
            <a:endParaRPr lang="de-CH" sz="1600" dirty="0" err="1"/>
          </a:p>
        </p:txBody>
      </p:sp>
      <p:sp>
        <p:nvSpPr>
          <p:cNvPr id="15" name="Ellipse 14">
            <a:extLst>
              <a:ext uri="{FF2B5EF4-FFF2-40B4-BE49-F238E27FC236}">
                <a16:creationId xmlns:a16="http://schemas.microsoft.com/office/drawing/2014/main" id="{089F226C-B701-31A1-F69F-4513A9C5FF8C}"/>
              </a:ext>
            </a:extLst>
          </p:cNvPr>
          <p:cNvSpPr/>
          <p:nvPr/>
        </p:nvSpPr>
        <p:spPr>
          <a:xfrm>
            <a:off x="7420331" y="3246126"/>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25‘‘</a:t>
            </a:r>
            <a:endParaRPr lang="de-CH" sz="1600" dirty="0" err="1"/>
          </a:p>
        </p:txBody>
      </p:sp>
      <p:sp>
        <p:nvSpPr>
          <p:cNvPr id="16" name="Ellipse 15">
            <a:extLst>
              <a:ext uri="{FF2B5EF4-FFF2-40B4-BE49-F238E27FC236}">
                <a16:creationId xmlns:a16="http://schemas.microsoft.com/office/drawing/2014/main" id="{158BD110-EC61-8221-8DAF-90536147903F}"/>
              </a:ext>
            </a:extLst>
          </p:cNvPr>
          <p:cNvSpPr/>
          <p:nvPr/>
        </p:nvSpPr>
        <p:spPr>
          <a:xfrm>
            <a:off x="6848053" y="386230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15‘‘</a:t>
            </a:r>
            <a:endParaRPr lang="de-CH" sz="1600" dirty="0" err="1"/>
          </a:p>
        </p:txBody>
      </p:sp>
      <p:sp>
        <p:nvSpPr>
          <p:cNvPr id="17" name="Ellipse 16">
            <a:extLst>
              <a:ext uri="{FF2B5EF4-FFF2-40B4-BE49-F238E27FC236}">
                <a16:creationId xmlns:a16="http://schemas.microsoft.com/office/drawing/2014/main" id="{6B1EA320-2DDA-9D3F-8C4A-057DEB67C0BF}"/>
              </a:ext>
            </a:extLst>
          </p:cNvPr>
          <p:cNvSpPr/>
          <p:nvPr/>
        </p:nvSpPr>
        <p:spPr>
          <a:xfrm>
            <a:off x="7414555" y="4622669"/>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8" name="Ellipse 17">
            <a:extLst>
              <a:ext uri="{FF2B5EF4-FFF2-40B4-BE49-F238E27FC236}">
                <a16:creationId xmlns:a16="http://schemas.microsoft.com/office/drawing/2014/main" id="{08F02363-04D5-562F-182A-7BCB8A209B51}"/>
              </a:ext>
            </a:extLst>
          </p:cNvPr>
          <p:cNvSpPr/>
          <p:nvPr/>
        </p:nvSpPr>
        <p:spPr>
          <a:xfrm>
            <a:off x="6847204" y="5328226"/>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87407" y="2850243"/>
              <a:ext cx="417186" cy="417186"/>
            </a:xfrm>
            <a:prstGeom prst="rect">
              <a:avLst/>
            </a:prstGeom>
          </p:spPr>
        </p:pic>
      </p:grpSp>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721290" y="1667940"/>
            <a:ext cx="7159326" cy="4564062"/>
          </a:xfrm>
        </p:spPr>
        <p:txBody>
          <a:bodyPr/>
          <a:lstStyle/>
          <a:p>
            <a:pPr marL="0" indent="0">
              <a:buNone/>
            </a:pPr>
            <a:r>
              <a:rPr lang="de-DE" b="1" dirty="0">
                <a:solidFill>
                  <a:schemeClr val="accent1"/>
                </a:solidFill>
                <a:effectLst/>
                <a:latin typeface="+mj-lt"/>
                <a:ea typeface="Times New Roman" panose="02020603050405020304" pitchFamily="18" charset="0"/>
              </a:rPr>
              <a:t>Michael Kres</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Associé et </a:t>
            </a:r>
            <a:r>
              <a:rPr lang="de-DE" sz="2000" b="1" dirty="0" err="1">
                <a:solidFill>
                  <a:schemeClr val="accent1"/>
                </a:solidFill>
                <a:effectLst/>
                <a:latin typeface="+mj-lt"/>
                <a:ea typeface="Times New Roman" panose="02020603050405020304" pitchFamily="18" charset="0"/>
              </a:rPr>
              <a:t>fondateur</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fr-FR" sz="1600" b="0" i="0" dirty="0">
                <a:solidFill>
                  <a:srgbClr val="000000"/>
                </a:solidFill>
                <a:effectLst/>
                <a:latin typeface="Century Gothic" panose="020B0502020202020204" pitchFamily="34" charset="0"/>
              </a:rPr>
              <a:t>Dr. </a:t>
            </a:r>
            <a:r>
              <a:rPr lang="fr-FR" sz="1600" b="0" i="0" dirty="0" err="1">
                <a:solidFill>
                  <a:srgbClr val="000000"/>
                </a:solidFill>
                <a:effectLst/>
                <a:latin typeface="Century Gothic" panose="020B0502020202020204" pitchFamily="34" charset="0"/>
              </a:rPr>
              <a:t>œc</a:t>
            </a:r>
            <a:r>
              <a:rPr lang="fr-FR" sz="1600" b="0" i="0" dirty="0">
                <a:solidFill>
                  <a:srgbClr val="000000"/>
                </a:solidFill>
                <a:effectLst/>
                <a:latin typeface="Century Gothic" panose="020B0502020202020204" pitchFamily="34" charset="0"/>
              </a:rPr>
              <a:t>. HSG. </a:t>
            </a:r>
            <a:r>
              <a:rPr lang="fr-FR" sz="1600" b="0" i="0" dirty="0" err="1">
                <a:solidFill>
                  <a:srgbClr val="000000"/>
                </a:solidFill>
                <a:effectLst/>
                <a:latin typeface="Century Gothic" panose="020B0502020202020204" pitchFamily="34" charset="0"/>
              </a:rPr>
              <a:t>Executive</a:t>
            </a:r>
            <a:r>
              <a:rPr lang="fr-FR" sz="1600" b="0" i="0" dirty="0">
                <a:solidFill>
                  <a:srgbClr val="000000"/>
                </a:solidFill>
                <a:effectLst/>
                <a:latin typeface="Century Gothic" panose="020B0502020202020204" pitchFamily="34" charset="0"/>
              </a:rPr>
              <a:t> Leadership Coach </a:t>
            </a:r>
            <a:r>
              <a:rPr lang="fr-FR" sz="1600" b="0" i="0" dirty="0" err="1">
                <a:solidFill>
                  <a:srgbClr val="000000"/>
                </a:solidFill>
                <a:effectLst/>
                <a:latin typeface="Century Gothic" panose="020B0502020202020204" pitchFamily="34" charset="0"/>
              </a:rPr>
              <a:t>AoEC</a:t>
            </a:r>
            <a:r>
              <a:rPr lang="fr-FR" sz="1600" b="0" i="0" dirty="0">
                <a:solidFill>
                  <a:srgbClr val="000000"/>
                </a:solidFill>
                <a:effectLst/>
                <a:latin typeface="Century Gothic" panose="020B0502020202020204" pitchFamily="34" charset="0"/>
              </a:rPr>
              <a:t>. Fondateur de </a:t>
            </a:r>
            <a:r>
              <a:rPr lang="fr-FR" sz="1600" b="1" i="0" dirty="0">
                <a:solidFill>
                  <a:schemeClr val="accent1"/>
                </a:solidFill>
                <a:effectLst/>
                <a:latin typeface="Century Gothic" panose="020B0502020202020204" pitchFamily="34" charset="0"/>
              </a:rPr>
              <a:t>www.promovetm.com</a:t>
            </a:r>
            <a:r>
              <a:rPr lang="fr-FR" sz="1600" b="0" i="0" dirty="0">
                <a:solidFill>
                  <a:srgbClr val="000000"/>
                </a:solidFill>
                <a:effectLst/>
                <a:latin typeface="Century Gothic" panose="020B0502020202020204" pitchFamily="34" charset="0"/>
              </a:rPr>
              <a:t>. Longues années d’expérience de dirigeant dans les branches suivantes: aviation, télécom, services, éducation et développement professionnel. Domaines d’expertise: structuration et mise en œuvre de processus de changement et de développement de cultures d’entreprises agiles. Coaching organisationnel. Coaching des cadres et leadership. Présentation d’exposés dans les universités et les Hautes écoles. Publication de nombreux articles dans les domaines du «changement démographique», de l’«employabilité» et du «courage en entreprise».</a:t>
            </a:r>
            <a:endParaRPr lang="de-CH" sz="2000" dirty="0">
              <a:latin typeface="+mj-lt"/>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pic>
        <p:nvPicPr>
          <p:cNvPr id="3074" name="Picture 2" descr="Coach Schaffhausen: Dr. Michael Kres">
            <a:extLst>
              <a:ext uri="{FF2B5EF4-FFF2-40B4-BE49-F238E27FC236}">
                <a16:creationId xmlns:a16="http://schemas.microsoft.com/office/drawing/2014/main" id="{FCA60F15-EEF5-B6D7-714B-425812ABD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602" y="1647645"/>
            <a:ext cx="2186110" cy="14537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Zurück mit einfarbiger Füllung">
            <a:extLst>
              <a:ext uri="{FF2B5EF4-FFF2-40B4-BE49-F238E27FC236}">
                <a16:creationId xmlns:a16="http://schemas.microsoft.com/office/drawing/2014/main" id="{2B3CC82A-02D0-3D47-0E1A-B6C08342FC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104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70741" y="1667940"/>
            <a:ext cx="7209876" cy="4564062"/>
          </a:xfrm>
        </p:spPr>
        <p:txBody>
          <a:bodyPr/>
          <a:lstStyle/>
          <a:p>
            <a:pPr marL="0" indent="0">
              <a:buNone/>
            </a:pPr>
            <a:r>
              <a:rPr lang="de-DE" b="1" dirty="0">
                <a:solidFill>
                  <a:schemeClr val="accent1"/>
                </a:solidFill>
                <a:effectLst/>
                <a:latin typeface="+mj-lt"/>
                <a:ea typeface="Times New Roman" panose="02020603050405020304" pitchFamily="18" charset="0"/>
              </a:rPr>
              <a:t>Martin Kessler</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fr-FR" sz="1600" b="0" i="0" dirty="0">
                <a:solidFill>
                  <a:srgbClr val="000000"/>
                </a:solidFill>
                <a:effectLst/>
                <a:latin typeface="Century Gothic" panose="020B0502020202020204" pitchFamily="34" charset="0"/>
              </a:rPr>
              <a:t>Avocat ayant une longue expérience de leadership et en gestion des Ressources humaines. Plus de 20 ans de responsabilité globale dans les RH au sein de grandes entreprises dans le secteur des assurances et du commerce. Consolidation, réorganisation, changement de culture, développement d’équipes et organisationnel, gestion du changement et des projets. Diverses formations avancées en gestion des Ressources humaines, coaching et gestion de projets. Membre du Conseil d’administration de plusieurs fonds de pension, ONG et organisations d’employeurs. Expert et conférencier en gestion des Ressources humaines.</a:t>
            </a:r>
            <a:endParaRPr lang="de-CH" sz="20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p:txBody>
      </p:sp>
      <p:pic>
        <p:nvPicPr>
          <p:cNvPr id="6" name="Picture 2">
            <a:extLst>
              <a:ext uri="{FF2B5EF4-FFF2-40B4-BE49-F238E27FC236}">
                <a16:creationId xmlns:a16="http://schemas.microsoft.com/office/drawing/2014/main" id="{7C0DA466-358D-3F6A-13F4-E5D9A7B1C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661" y="1647644"/>
            <a:ext cx="2451051" cy="1634035"/>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Zurück mit einfarbiger Füllung">
            <a:extLst>
              <a:ext uri="{FF2B5EF4-FFF2-40B4-BE49-F238E27FC236}">
                <a16:creationId xmlns:a16="http://schemas.microsoft.com/office/drawing/2014/main" id="{0CF4705A-2E10-2B31-246B-4DD96D8D5C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237449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err="1"/>
              <a:t>Qui</a:t>
            </a:r>
            <a:r>
              <a:rPr lang="de-DE" dirty="0"/>
              <a:t> </a:t>
            </a:r>
            <a:r>
              <a:rPr lang="de-DE" dirty="0" err="1"/>
              <a:t>nous</a:t>
            </a:r>
            <a:r>
              <a:rPr lang="de-DE" dirty="0"/>
              <a:t> </a:t>
            </a:r>
            <a:r>
              <a:rPr lang="de-DE" dirty="0" err="1"/>
              <a:t>sommes</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683967" y="1667940"/>
            <a:ext cx="7196649" cy="4564062"/>
          </a:xfrm>
        </p:spPr>
        <p:txBody>
          <a:bodyPr/>
          <a:lstStyle/>
          <a:p>
            <a:pPr marL="0" indent="0">
              <a:buNone/>
            </a:pPr>
            <a:r>
              <a:rPr lang="de-DE" b="1" dirty="0">
                <a:solidFill>
                  <a:schemeClr val="accent1"/>
                </a:solidFill>
                <a:effectLst/>
                <a:latin typeface="+mj-lt"/>
                <a:ea typeface="Times New Roman" panose="02020603050405020304" pitchFamily="18" charset="0"/>
              </a:rPr>
              <a:t>Thomas Seghezzi</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buNone/>
            </a:pPr>
            <a:endParaRPr lang="de-DE" sz="2000" dirty="0">
              <a:solidFill>
                <a:srgbClr val="000000"/>
              </a:solidFill>
              <a:latin typeface="+mj-lt"/>
              <a:ea typeface="Times New Roman" panose="02020603050405020304" pitchFamily="18" charset="0"/>
            </a:endParaRPr>
          </a:p>
          <a:p>
            <a:pPr marL="0" indent="0" algn="just">
              <a:buNone/>
            </a:pPr>
            <a:r>
              <a:rPr lang="fr-CH" sz="1800" dirty="0">
                <a:effectLst/>
                <a:latin typeface="Century Gothic" panose="020B0502020202020204" pitchFamily="34" charset="0"/>
                <a:ea typeface="Times New Roman" panose="02020603050405020304" pitchFamily="18" charset="0"/>
              </a:rPr>
              <a:t>MBA de l'Université de Saint-Gall. Longue expérience de direction internationale dans la gestion des ressources humaines dans les domaines du sport, des organisations à but non lucratif, des relations internationales, de la gastronomie et de l'événementiel. Performances avérées en tant qu'entrepreneur indépendant. Spécialisation : communication et gestion dans un environnement interculturel.</a:t>
            </a:r>
            <a:endParaRPr lang="de-CH" sz="1800" dirty="0">
              <a:effectLst/>
              <a:latin typeface="Times New Roman" panose="02020603050405020304" pitchFamily="18" charset="0"/>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p:txBody>
      </p:sp>
      <p:sp>
        <p:nvSpPr>
          <p:cNvPr id="6" name="Textplatzhalter 11">
            <a:extLst>
              <a:ext uri="{FF2B5EF4-FFF2-40B4-BE49-F238E27FC236}">
                <a16:creationId xmlns:a16="http://schemas.microsoft.com/office/drawing/2014/main" id="{DC2ED788-8F2E-EA09-95B2-53608F0C4C2F}"/>
              </a:ext>
            </a:extLst>
          </p:cNvPr>
          <p:cNvSpPr txBox="1">
            <a:spLocks/>
          </p:cNvSpPr>
          <p:nvPr/>
        </p:nvSpPr>
        <p:spPr>
          <a:xfrm>
            <a:off x="2394697" y="3263900"/>
            <a:ext cx="7374454" cy="3302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000" dirty="0">
              <a:latin typeface="+mj-lt"/>
              <a:cs typeface="Times New Roman" panose="02020603050405020304" pitchFamily="18" charset="0"/>
            </a:endParaRPr>
          </a:p>
        </p:txBody>
      </p:sp>
      <p:pic>
        <p:nvPicPr>
          <p:cNvPr id="7" name="Grafik 1">
            <a:extLst>
              <a:ext uri="{FF2B5EF4-FFF2-40B4-BE49-F238E27FC236}">
                <a16:creationId xmlns:a16="http://schemas.microsoft.com/office/drawing/2014/main" id="{43070130-BB8E-C3F2-DED5-8132F164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194" y="1645092"/>
            <a:ext cx="2279438" cy="17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descr="Zurück mit einfarbiger Füllung">
            <a:extLst>
              <a:ext uri="{FF2B5EF4-FFF2-40B4-BE49-F238E27FC236}">
                <a16:creationId xmlns:a16="http://schemas.microsoft.com/office/drawing/2014/main" id="{54D690F0-E2F7-E3F1-8E18-B3D0BDE57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146550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365E93-262C-49C9-AB9C-42755B0FE9C0}"/>
              </a:ext>
            </a:extLst>
          </p:cNvPr>
          <p:cNvSpPr>
            <a:spLocks noGrp="1"/>
          </p:cNvSpPr>
          <p:nvPr>
            <p:ph type="title"/>
          </p:nvPr>
        </p:nvSpPr>
        <p:spPr/>
        <p:txBody>
          <a:bodyPr/>
          <a:lstStyle/>
          <a:p>
            <a:r>
              <a:rPr lang="de-DE" dirty="0" err="1"/>
              <a:t>Objectifs</a:t>
            </a:r>
            <a:r>
              <a:rPr lang="de-DE" dirty="0"/>
              <a:t> </a:t>
            </a:r>
            <a:r>
              <a:rPr lang="de-DE" dirty="0" err="1"/>
              <a:t>pour</a:t>
            </a:r>
            <a:r>
              <a:rPr lang="de-DE" dirty="0"/>
              <a:t> </a:t>
            </a:r>
            <a:r>
              <a:rPr lang="de-DE" dirty="0" err="1"/>
              <a:t>aujourd‘hui</a:t>
            </a:r>
            <a:endParaRPr lang="de-CH" dirty="0"/>
          </a:p>
        </p:txBody>
      </p:sp>
      <p:sp>
        <p:nvSpPr>
          <p:cNvPr id="4" name="Textplatzhalter 3">
            <a:extLst>
              <a:ext uri="{FF2B5EF4-FFF2-40B4-BE49-F238E27FC236}">
                <a16:creationId xmlns:a16="http://schemas.microsoft.com/office/drawing/2014/main" id="{EEBB202A-5017-44C0-9D41-229DC7B97AEC}"/>
              </a:ext>
            </a:extLst>
          </p:cNvPr>
          <p:cNvSpPr>
            <a:spLocks noGrp="1"/>
          </p:cNvSpPr>
          <p:nvPr>
            <p:ph type="body" sz="quarter" idx="18"/>
          </p:nvPr>
        </p:nvSpPr>
        <p:spPr>
          <a:xfrm>
            <a:off x="376238" y="1889125"/>
            <a:ext cx="9085003" cy="4564063"/>
          </a:xfrm>
        </p:spPr>
        <p:txBody>
          <a:bodyPr/>
          <a:lstStyle/>
          <a:p>
            <a:r>
              <a:rPr lang="fr-FR" sz="2800" dirty="0">
                <a:effectLst/>
                <a:latin typeface="+mj-lt"/>
                <a:ea typeface="Times New Roman" panose="02020603050405020304" pitchFamily="18" charset="0"/>
              </a:rPr>
              <a:t>Tu prends conscience de l'attitude que tu veux adopter face au leadership.</a:t>
            </a:r>
          </a:p>
          <a:p>
            <a:r>
              <a:rPr lang="fr-FR" sz="2800" dirty="0">
                <a:effectLst/>
                <a:latin typeface="+mj-lt"/>
                <a:ea typeface="Times New Roman" panose="02020603050405020304" pitchFamily="18" charset="0"/>
              </a:rPr>
              <a:t>Tu définis ta première définition cohérente du leadership.</a:t>
            </a:r>
          </a:p>
          <a:p>
            <a:r>
              <a:rPr lang="fr-FR" sz="2800" dirty="0">
                <a:latin typeface="+mj-lt"/>
              </a:rPr>
              <a:t>Tu as trouvé un </a:t>
            </a:r>
            <a:r>
              <a:rPr lang="fr-FR" sz="2800" dirty="0" err="1">
                <a:latin typeface="+mj-lt"/>
              </a:rPr>
              <a:t>buddy</a:t>
            </a:r>
            <a:r>
              <a:rPr lang="fr-FR" sz="2800" dirty="0">
                <a:latin typeface="+mj-lt"/>
              </a:rPr>
              <a:t> pour ton plan de développement.</a:t>
            </a:r>
            <a:endParaRPr lang="de-CH" sz="2800" dirty="0">
              <a:latin typeface="+mj-lt"/>
            </a:endParaRPr>
          </a:p>
        </p:txBody>
      </p:sp>
      <p:sp>
        <p:nvSpPr>
          <p:cNvPr id="5" name="Textplatzhalter 4">
            <a:extLst>
              <a:ext uri="{FF2B5EF4-FFF2-40B4-BE49-F238E27FC236}">
                <a16:creationId xmlns:a16="http://schemas.microsoft.com/office/drawing/2014/main" id="{74A99474-94EC-467D-8098-F099932A8121}"/>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pic>
        <p:nvPicPr>
          <p:cNvPr id="6" name="Grafik 5" descr="Zurück mit einfarbiger Füllung">
            <a:extLst>
              <a:ext uri="{FF2B5EF4-FFF2-40B4-BE49-F238E27FC236}">
                <a16:creationId xmlns:a16="http://schemas.microsoft.com/office/drawing/2014/main" id="{2B51ACAB-DB1D-6587-87A2-931E756C9D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76106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err="1"/>
              <a:t>Règles</a:t>
            </a:r>
            <a:r>
              <a:rPr lang="de-DE" dirty="0"/>
              <a:t> </a:t>
            </a:r>
            <a:r>
              <a:rPr lang="de-DE" dirty="0" err="1"/>
              <a:t>d‘une</a:t>
            </a:r>
            <a:r>
              <a:rPr lang="de-DE" dirty="0"/>
              <a:t> </a:t>
            </a:r>
            <a:r>
              <a:rPr lang="de-DE" dirty="0" err="1"/>
              <a:t>coopération</a:t>
            </a:r>
            <a:r>
              <a:rPr lang="de-DE" dirty="0"/>
              <a:t> </a:t>
            </a:r>
            <a:r>
              <a:rPr lang="de-DE" dirty="0" err="1"/>
              <a:t>réussie</a:t>
            </a:r>
            <a:endParaRPr lang="de-CH" dirty="0"/>
          </a:p>
        </p:txBody>
      </p:sp>
      <p:sp>
        <p:nvSpPr>
          <p:cNvPr id="4" name="Textplatzhalter 3">
            <a:extLst>
              <a:ext uri="{FF2B5EF4-FFF2-40B4-BE49-F238E27FC236}">
                <a16:creationId xmlns:a16="http://schemas.microsoft.com/office/drawing/2014/main" id="{59E62D42-4D84-4DEC-81DA-540CBBEA8AA2}"/>
              </a:ext>
            </a:extLst>
          </p:cNvPr>
          <p:cNvSpPr>
            <a:spLocks noGrp="1"/>
          </p:cNvSpPr>
          <p:nvPr>
            <p:ph type="body" sz="quarter" idx="18"/>
          </p:nvPr>
        </p:nvSpPr>
        <p:spPr>
          <a:xfrm>
            <a:off x="758794" y="1701993"/>
            <a:ext cx="11504330" cy="4540250"/>
          </a:xfrm>
        </p:spPr>
        <p:txBody>
          <a:bodyPr/>
          <a:lstStyle/>
          <a:p>
            <a:pPr algn="l">
              <a:buFont typeface="+mj-lt"/>
              <a:buAutoNum type="arabicPeriod"/>
              <a:tabLst>
                <a:tab pos="354013" algn="l"/>
              </a:tabLst>
            </a:pPr>
            <a:r>
              <a:rPr lang="de-DE" sz="2000" b="1" i="0" dirty="0">
                <a:effectLst/>
                <a:latin typeface="+mj-lt"/>
              </a:rPr>
              <a:t>	</a:t>
            </a:r>
            <a:r>
              <a:rPr lang="de-DE" sz="2000" b="1" i="0" dirty="0" err="1">
                <a:effectLst/>
                <a:latin typeface="+mj-lt"/>
              </a:rPr>
              <a:t>Ouverture</a:t>
            </a:r>
            <a:r>
              <a:rPr lang="de-DE" sz="2000" b="1" i="0" dirty="0">
                <a:effectLst/>
                <a:latin typeface="+mj-lt"/>
              </a:rPr>
              <a:t> à la </a:t>
            </a:r>
            <a:r>
              <a:rPr lang="de-DE" sz="2000" b="1" i="0" dirty="0" err="1">
                <a:effectLst/>
                <a:latin typeface="+mj-lt"/>
              </a:rPr>
              <a:t>nouveauté</a:t>
            </a:r>
            <a:br>
              <a:rPr lang="de-DE" sz="2000" b="0" i="0" dirty="0">
                <a:effectLst/>
                <a:latin typeface="+mj-lt"/>
              </a:rPr>
            </a:br>
            <a:r>
              <a:rPr lang="de-DE" sz="2000" b="0" i="0" dirty="0">
                <a:effectLst/>
                <a:latin typeface="+mj-lt"/>
              </a:rPr>
              <a:t>	</a:t>
            </a:r>
            <a:r>
              <a:rPr lang="fr-FR" sz="2000" b="0" i="0" dirty="0">
                <a:effectLst/>
                <a:latin typeface="+mj-lt"/>
              </a:rPr>
              <a:t>Au début, nous ne savons pas où nous allons. Nous laissons </a:t>
            </a:r>
            <a:br>
              <a:rPr lang="fr-FR" sz="2000" b="0" i="0" dirty="0">
                <a:effectLst/>
                <a:latin typeface="+mj-lt"/>
              </a:rPr>
            </a:br>
            <a:r>
              <a:rPr lang="fr-FR" sz="2000" b="0" i="0" dirty="0">
                <a:effectLst/>
                <a:latin typeface="+mj-lt"/>
              </a:rPr>
              <a:t>	la nouveauté agir sur nous et ne la rejetons pas d'emblée.</a:t>
            </a:r>
            <a:br>
              <a:rPr lang="de-DE" sz="600" b="0" i="0" dirty="0">
                <a:effectLst/>
                <a:latin typeface="+mj-lt"/>
              </a:rPr>
            </a:br>
            <a:endParaRPr lang="de-DE" sz="600" b="0" i="0" dirty="0">
              <a:effectLst/>
              <a:latin typeface="+mj-lt"/>
            </a:endParaRPr>
          </a:p>
          <a:p>
            <a:pPr algn="l">
              <a:buFont typeface="+mj-lt"/>
              <a:buAutoNum type="arabicPeriod"/>
              <a:tabLst>
                <a:tab pos="354013" algn="l"/>
              </a:tabLst>
            </a:pPr>
            <a:r>
              <a:rPr lang="de-DE" sz="2000" b="1" i="0" dirty="0">
                <a:effectLst/>
                <a:latin typeface="+mj-lt"/>
              </a:rPr>
              <a:t>	</a:t>
            </a:r>
            <a:r>
              <a:rPr lang="de-DE" sz="2000" b="1" i="0" dirty="0" err="1">
                <a:effectLst/>
                <a:latin typeface="+mj-lt"/>
              </a:rPr>
              <a:t>Volonté</a:t>
            </a:r>
            <a:r>
              <a:rPr lang="de-DE" sz="2000" b="1" i="0" dirty="0">
                <a:effectLst/>
                <a:latin typeface="+mj-lt"/>
              </a:rPr>
              <a:t> de </a:t>
            </a:r>
            <a:r>
              <a:rPr lang="de-DE" sz="2000" b="1" dirty="0">
                <a:latin typeface="+mj-lt"/>
              </a:rPr>
              <a:t>s</a:t>
            </a:r>
            <a:r>
              <a:rPr lang="de-DE" sz="2000" b="1" i="0" dirty="0">
                <a:effectLst/>
                <a:latin typeface="+mj-lt"/>
              </a:rPr>
              <a:t>e </a:t>
            </a:r>
            <a:r>
              <a:rPr lang="de-DE" sz="2000" b="1" i="0" dirty="0" err="1">
                <a:effectLst/>
                <a:latin typeface="+mj-lt"/>
              </a:rPr>
              <a:t>remettre</a:t>
            </a:r>
            <a:r>
              <a:rPr lang="de-DE" sz="2000" b="1" i="0" dirty="0">
                <a:effectLst/>
                <a:latin typeface="+mj-lt"/>
              </a:rPr>
              <a:t> en </a:t>
            </a:r>
            <a:r>
              <a:rPr lang="de-DE" sz="2000" b="1" i="0" dirty="0" err="1">
                <a:effectLst/>
                <a:latin typeface="+mj-lt"/>
              </a:rPr>
              <a:t>question</a:t>
            </a:r>
            <a:br>
              <a:rPr lang="de-DE" sz="2000" b="0" i="0" dirty="0">
                <a:effectLst/>
                <a:latin typeface="+mj-lt"/>
              </a:rPr>
            </a:br>
            <a:r>
              <a:rPr lang="de-DE" sz="2000" b="0" i="0" dirty="0">
                <a:effectLst/>
                <a:latin typeface="+mj-lt"/>
              </a:rPr>
              <a:t>	</a:t>
            </a:r>
            <a:r>
              <a:rPr lang="fr-FR" sz="2000" b="0" i="0" dirty="0">
                <a:effectLst/>
                <a:latin typeface="+mj-lt"/>
              </a:rPr>
              <a:t>Nous abordons les nouveaux thèmes avec une curiosité fondamentale.</a:t>
            </a:r>
            <a:br>
              <a:rPr lang="de-DE" sz="600" b="0" i="0" dirty="0">
                <a:effectLst/>
                <a:latin typeface="+mj-lt"/>
              </a:rPr>
            </a:br>
            <a:endParaRPr lang="de-DE" sz="600" b="0" i="0" dirty="0">
              <a:effectLst/>
              <a:latin typeface="+mj-lt"/>
            </a:endParaRPr>
          </a:p>
          <a:p>
            <a:pPr algn="l">
              <a:buFont typeface="+mj-lt"/>
              <a:buAutoNum type="arabicPeriod"/>
              <a:tabLst>
                <a:tab pos="354013" algn="l"/>
              </a:tabLst>
            </a:pPr>
            <a:r>
              <a:rPr lang="de-DE" sz="2000" b="1" i="0" dirty="0">
                <a:effectLst/>
                <a:latin typeface="+mj-lt"/>
              </a:rPr>
              <a:t>	</a:t>
            </a:r>
            <a:r>
              <a:rPr lang="fr-FR" sz="2000" b="1" i="0" dirty="0">
                <a:effectLst/>
                <a:latin typeface="+mj-lt"/>
              </a:rPr>
              <a:t>Volonté de résoudre les conflits de manière proactive</a:t>
            </a:r>
            <a:br>
              <a:rPr lang="de-DE" sz="2000" b="0" i="0" dirty="0">
                <a:effectLst/>
                <a:latin typeface="+mj-lt"/>
              </a:rPr>
            </a:br>
            <a:r>
              <a:rPr lang="de-DE" sz="2000" b="0" i="0" dirty="0">
                <a:effectLst/>
                <a:latin typeface="+mj-lt"/>
              </a:rPr>
              <a:t>	</a:t>
            </a:r>
            <a:r>
              <a:rPr lang="fr-FR" sz="2000" b="0" i="0" dirty="0">
                <a:effectLst/>
                <a:latin typeface="+mj-lt"/>
              </a:rPr>
              <a:t>Les tensions sont bonnes, car elles sont source de développement.</a:t>
            </a:r>
            <a:br>
              <a:rPr lang="de-DE" sz="600" b="0" i="0" dirty="0">
                <a:effectLst/>
                <a:latin typeface="+mj-lt"/>
              </a:rPr>
            </a:br>
            <a:endParaRPr lang="de-DE" sz="600" b="0" i="0" dirty="0">
              <a:effectLst/>
              <a:latin typeface="+mj-lt"/>
            </a:endParaRPr>
          </a:p>
          <a:p>
            <a:pPr algn="l">
              <a:buFont typeface="+mj-lt"/>
              <a:buAutoNum type="arabicPeriod"/>
              <a:tabLst>
                <a:tab pos="354013" algn="l"/>
              </a:tabLst>
            </a:pPr>
            <a:r>
              <a:rPr lang="de-DE" sz="2000" b="1" i="0" dirty="0">
                <a:effectLst/>
                <a:latin typeface="+mj-lt"/>
              </a:rPr>
              <a:t>	</a:t>
            </a:r>
            <a:r>
              <a:rPr lang="de-DE" sz="2000" b="1" i="0" dirty="0" err="1">
                <a:effectLst/>
                <a:latin typeface="+mj-lt"/>
              </a:rPr>
              <a:t>Respect</a:t>
            </a:r>
            <a:r>
              <a:rPr lang="de-DE" sz="2000" b="1" i="0" dirty="0">
                <a:effectLst/>
                <a:latin typeface="+mj-lt"/>
              </a:rPr>
              <a:t> </a:t>
            </a:r>
            <a:r>
              <a:rPr lang="de-DE" sz="2000" b="1" i="0" dirty="0" err="1">
                <a:effectLst/>
                <a:latin typeface="+mj-lt"/>
              </a:rPr>
              <a:t>mutuel</a:t>
            </a:r>
            <a:br>
              <a:rPr lang="de-DE" sz="2000" b="0" i="0" dirty="0">
                <a:effectLst/>
                <a:latin typeface="+mj-lt"/>
              </a:rPr>
            </a:br>
            <a:r>
              <a:rPr lang="de-DE" sz="2000" b="0" i="0" dirty="0">
                <a:effectLst/>
                <a:latin typeface="+mj-lt"/>
              </a:rPr>
              <a:t>	</a:t>
            </a:r>
            <a:r>
              <a:rPr lang="fr-FR" sz="2000" b="0" i="0" dirty="0">
                <a:effectLst/>
                <a:latin typeface="+mj-lt"/>
              </a:rPr>
              <a:t>Les êtres humains sont fondamentalement bons, ils ont juste des </a:t>
            </a:r>
            <a:br>
              <a:rPr lang="fr-FR" sz="2000" b="0" i="0" dirty="0">
                <a:effectLst/>
                <a:latin typeface="+mj-lt"/>
              </a:rPr>
            </a:br>
            <a:r>
              <a:rPr lang="fr-FR" sz="2000" b="0" i="0" dirty="0">
                <a:effectLst/>
                <a:latin typeface="+mj-lt"/>
              </a:rPr>
              <a:t>	points de vue différents sur le monde, que nous respectons mutuellement.</a:t>
            </a:r>
            <a:br>
              <a:rPr lang="de-DE" sz="600" b="0" i="0" dirty="0">
                <a:effectLst/>
                <a:latin typeface="+mj-lt"/>
              </a:rPr>
            </a:br>
            <a:r>
              <a:rPr lang="de-DE" sz="600" b="0" i="0" dirty="0">
                <a:effectLst/>
                <a:latin typeface="+mj-lt"/>
              </a:rPr>
              <a:t>  </a:t>
            </a:r>
          </a:p>
          <a:p>
            <a:pPr algn="l">
              <a:buFont typeface="+mj-lt"/>
              <a:buAutoNum type="arabicPeriod"/>
              <a:tabLst>
                <a:tab pos="354013" algn="l"/>
              </a:tabLst>
            </a:pPr>
            <a:r>
              <a:rPr lang="de-DE" sz="2000" b="1" i="0" dirty="0">
                <a:effectLst/>
                <a:latin typeface="+mj-lt"/>
              </a:rPr>
              <a:t>	</a:t>
            </a:r>
            <a:r>
              <a:rPr lang="de-DE" sz="2000" b="1" i="0" dirty="0" err="1">
                <a:effectLst/>
                <a:latin typeface="+mj-lt"/>
              </a:rPr>
              <a:t>Responsabilité</a:t>
            </a:r>
            <a:r>
              <a:rPr lang="de-DE" sz="2000" b="1" i="0" dirty="0">
                <a:effectLst/>
                <a:latin typeface="+mj-lt"/>
              </a:rPr>
              <a:t> </a:t>
            </a:r>
            <a:r>
              <a:rPr lang="de-DE" sz="2000" b="1" i="0" dirty="0" err="1">
                <a:effectLst/>
                <a:latin typeface="+mj-lt"/>
              </a:rPr>
              <a:t>personnelle</a:t>
            </a:r>
            <a:br>
              <a:rPr lang="de-DE" sz="2000" b="0" i="0" dirty="0">
                <a:effectLst/>
                <a:latin typeface="+mj-lt"/>
              </a:rPr>
            </a:br>
            <a:r>
              <a:rPr lang="de-DE" sz="2000" b="0" i="0" dirty="0">
                <a:effectLst/>
                <a:latin typeface="+mj-lt"/>
              </a:rPr>
              <a:t>	</a:t>
            </a:r>
            <a:r>
              <a:rPr lang="fr-FR" sz="2000" b="0" i="0" dirty="0">
                <a:effectLst/>
                <a:latin typeface="+mj-lt"/>
              </a:rPr>
              <a:t>Chacun(e) décide lui-même(e) jusqu'où il/elle souhaite </a:t>
            </a:r>
            <a:br>
              <a:rPr lang="fr-FR" sz="2000" b="0" i="0" dirty="0">
                <a:effectLst/>
                <a:latin typeface="+mj-lt"/>
              </a:rPr>
            </a:br>
            <a:r>
              <a:rPr lang="fr-FR" sz="2000" b="0" i="0" dirty="0">
                <a:effectLst/>
                <a:latin typeface="+mj-lt"/>
              </a:rPr>
              <a:t>	aller dans le processus.</a:t>
            </a:r>
            <a:endParaRPr lang="de-CH" dirty="0">
              <a:latin typeface="+mj-lt"/>
            </a:endParaRPr>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Qu‘est-ce</a:t>
            </a:r>
            <a:r>
              <a:rPr lang="de-DE" dirty="0"/>
              <a:t> </a:t>
            </a:r>
            <a:r>
              <a:rPr lang="de-DE" dirty="0" err="1"/>
              <a:t>que</a:t>
            </a:r>
            <a:r>
              <a:rPr lang="de-DE" dirty="0"/>
              <a:t> le </a:t>
            </a:r>
            <a:r>
              <a:rPr lang="de-DE" dirty="0" err="1"/>
              <a:t>leadership</a:t>
            </a:r>
            <a:r>
              <a:rPr lang="de-DE" dirty="0"/>
              <a:t>?</a:t>
            </a:r>
            <a:endParaRPr lang="de-CH" dirty="0"/>
          </a:p>
          <a:p>
            <a:endParaRPr lang="de-CH" dirty="0"/>
          </a:p>
        </p:txBody>
      </p:sp>
      <p:sp>
        <p:nvSpPr>
          <p:cNvPr id="7" name="Ellipse 6">
            <a:extLst>
              <a:ext uri="{FF2B5EF4-FFF2-40B4-BE49-F238E27FC236}">
                <a16:creationId xmlns:a16="http://schemas.microsoft.com/office/drawing/2014/main" id="{7DD61CDB-75D4-F81F-33F1-C4554C3F9BA4}"/>
              </a:ext>
            </a:extLst>
          </p:cNvPr>
          <p:cNvSpPr/>
          <p:nvPr/>
        </p:nvSpPr>
        <p:spPr>
          <a:xfrm>
            <a:off x="9717191" y="2012339"/>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a:extLst>
              <a:ext uri="{FF2B5EF4-FFF2-40B4-BE49-F238E27FC236}">
                <a16:creationId xmlns:a16="http://schemas.microsoft.com/office/drawing/2014/main" id="{448A2ABA-51D8-3311-8645-768C887EB4C2}"/>
              </a:ext>
            </a:extLst>
          </p:cNvPr>
          <p:cNvSpPr/>
          <p:nvPr/>
        </p:nvSpPr>
        <p:spPr>
          <a:xfrm>
            <a:off x="10372294" y="2012339"/>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2B2D3D73-E1C5-C52D-029E-0CB8375C952E}"/>
              </a:ext>
            </a:extLst>
          </p:cNvPr>
          <p:cNvSpPr/>
          <p:nvPr/>
        </p:nvSpPr>
        <p:spPr>
          <a:xfrm>
            <a:off x="11085125" y="2012339"/>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a:extLst>
              <a:ext uri="{FF2B5EF4-FFF2-40B4-BE49-F238E27FC236}">
                <a16:creationId xmlns:a16="http://schemas.microsoft.com/office/drawing/2014/main" id="{81C6655F-5882-1EF9-1E7D-2A45BD53AA15}"/>
              </a:ext>
            </a:extLst>
          </p:cNvPr>
          <p:cNvSpPr/>
          <p:nvPr/>
        </p:nvSpPr>
        <p:spPr>
          <a:xfrm>
            <a:off x="9717191" y="2695903"/>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a:extLst>
              <a:ext uri="{FF2B5EF4-FFF2-40B4-BE49-F238E27FC236}">
                <a16:creationId xmlns:a16="http://schemas.microsoft.com/office/drawing/2014/main" id="{D2A09CA2-A08F-8A4A-13BA-F8B2667A2BAB}"/>
              </a:ext>
            </a:extLst>
          </p:cNvPr>
          <p:cNvSpPr/>
          <p:nvPr/>
        </p:nvSpPr>
        <p:spPr>
          <a:xfrm>
            <a:off x="10372294" y="2695903"/>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a:extLst>
              <a:ext uri="{FF2B5EF4-FFF2-40B4-BE49-F238E27FC236}">
                <a16:creationId xmlns:a16="http://schemas.microsoft.com/office/drawing/2014/main" id="{A2C3DC0B-6EDE-DD3B-045F-A028A43CC81A}"/>
              </a:ext>
            </a:extLst>
          </p:cNvPr>
          <p:cNvSpPr/>
          <p:nvPr/>
        </p:nvSpPr>
        <p:spPr>
          <a:xfrm>
            <a:off x="11085125" y="2695903"/>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a:extLst>
              <a:ext uri="{FF2B5EF4-FFF2-40B4-BE49-F238E27FC236}">
                <a16:creationId xmlns:a16="http://schemas.microsoft.com/office/drawing/2014/main" id="{BF46B46F-9122-AE26-318F-1FE7FA0B128E}"/>
              </a:ext>
            </a:extLst>
          </p:cNvPr>
          <p:cNvSpPr/>
          <p:nvPr/>
        </p:nvSpPr>
        <p:spPr>
          <a:xfrm>
            <a:off x="9717191" y="3366015"/>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Ellipse 13">
            <a:extLst>
              <a:ext uri="{FF2B5EF4-FFF2-40B4-BE49-F238E27FC236}">
                <a16:creationId xmlns:a16="http://schemas.microsoft.com/office/drawing/2014/main" id="{7AE18EFA-56DF-F83D-CFC9-960A59C281E8}"/>
              </a:ext>
            </a:extLst>
          </p:cNvPr>
          <p:cNvSpPr/>
          <p:nvPr/>
        </p:nvSpPr>
        <p:spPr>
          <a:xfrm>
            <a:off x="10372294" y="3366015"/>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Ellipse 14">
            <a:extLst>
              <a:ext uri="{FF2B5EF4-FFF2-40B4-BE49-F238E27FC236}">
                <a16:creationId xmlns:a16="http://schemas.microsoft.com/office/drawing/2014/main" id="{1AA61279-550C-72A0-5573-BB67850AF434}"/>
              </a:ext>
            </a:extLst>
          </p:cNvPr>
          <p:cNvSpPr/>
          <p:nvPr/>
        </p:nvSpPr>
        <p:spPr>
          <a:xfrm>
            <a:off x="11085125" y="3366015"/>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Ellipse 15">
            <a:extLst>
              <a:ext uri="{FF2B5EF4-FFF2-40B4-BE49-F238E27FC236}">
                <a16:creationId xmlns:a16="http://schemas.microsoft.com/office/drawing/2014/main" id="{D8C1B6F3-5D0A-BDE1-9825-908163E52CB7}"/>
              </a:ext>
            </a:extLst>
          </p:cNvPr>
          <p:cNvSpPr/>
          <p:nvPr/>
        </p:nvSpPr>
        <p:spPr>
          <a:xfrm>
            <a:off x="9717191" y="4099964"/>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Ellipse 16">
            <a:extLst>
              <a:ext uri="{FF2B5EF4-FFF2-40B4-BE49-F238E27FC236}">
                <a16:creationId xmlns:a16="http://schemas.microsoft.com/office/drawing/2014/main" id="{E1658838-1787-3BB4-AD56-BA480497D059}"/>
              </a:ext>
            </a:extLst>
          </p:cNvPr>
          <p:cNvSpPr/>
          <p:nvPr/>
        </p:nvSpPr>
        <p:spPr>
          <a:xfrm>
            <a:off x="10372294" y="4099964"/>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a:extLst>
              <a:ext uri="{FF2B5EF4-FFF2-40B4-BE49-F238E27FC236}">
                <a16:creationId xmlns:a16="http://schemas.microsoft.com/office/drawing/2014/main" id="{A6D0E6F5-AB00-8937-C727-039FAE2DC5AB}"/>
              </a:ext>
            </a:extLst>
          </p:cNvPr>
          <p:cNvSpPr/>
          <p:nvPr/>
        </p:nvSpPr>
        <p:spPr>
          <a:xfrm>
            <a:off x="11085125" y="4099964"/>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a:extLst>
              <a:ext uri="{FF2B5EF4-FFF2-40B4-BE49-F238E27FC236}">
                <a16:creationId xmlns:a16="http://schemas.microsoft.com/office/drawing/2014/main" id="{99560C7C-0436-50CA-96F3-DFB87B873F39}"/>
              </a:ext>
            </a:extLst>
          </p:cNvPr>
          <p:cNvSpPr/>
          <p:nvPr/>
        </p:nvSpPr>
        <p:spPr>
          <a:xfrm>
            <a:off x="9717191" y="4783528"/>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Ellipse 19">
            <a:extLst>
              <a:ext uri="{FF2B5EF4-FFF2-40B4-BE49-F238E27FC236}">
                <a16:creationId xmlns:a16="http://schemas.microsoft.com/office/drawing/2014/main" id="{7A9E225B-5087-5B3E-F4DD-5C39016D1C53}"/>
              </a:ext>
            </a:extLst>
          </p:cNvPr>
          <p:cNvSpPr/>
          <p:nvPr/>
        </p:nvSpPr>
        <p:spPr>
          <a:xfrm>
            <a:off x="10372294" y="4783528"/>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Ellipse 20">
            <a:extLst>
              <a:ext uri="{FF2B5EF4-FFF2-40B4-BE49-F238E27FC236}">
                <a16:creationId xmlns:a16="http://schemas.microsoft.com/office/drawing/2014/main" id="{083DFE4F-DC62-F0E6-9ED8-89E91839DCC8}"/>
              </a:ext>
            </a:extLst>
          </p:cNvPr>
          <p:cNvSpPr/>
          <p:nvPr/>
        </p:nvSpPr>
        <p:spPr>
          <a:xfrm>
            <a:off x="11085125" y="4783528"/>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Ellipse 21">
            <a:extLst>
              <a:ext uri="{FF2B5EF4-FFF2-40B4-BE49-F238E27FC236}">
                <a16:creationId xmlns:a16="http://schemas.microsoft.com/office/drawing/2014/main" id="{6F06CAA2-8E1D-C29D-3E04-A7DFA700B50E}"/>
              </a:ext>
            </a:extLst>
          </p:cNvPr>
          <p:cNvSpPr/>
          <p:nvPr/>
        </p:nvSpPr>
        <p:spPr>
          <a:xfrm>
            <a:off x="9717191" y="5453640"/>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Ellipse 22">
            <a:extLst>
              <a:ext uri="{FF2B5EF4-FFF2-40B4-BE49-F238E27FC236}">
                <a16:creationId xmlns:a16="http://schemas.microsoft.com/office/drawing/2014/main" id="{71E7A0E2-6352-4E86-FA2A-1744A160D51C}"/>
              </a:ext>
            </a:extLst>
          </p:cNvPr>
          <p:cNvSpPr/>
          <p:nvPr/>
        </p:nvSpPr>
        <p:spPr>
          <a:xfrm>
            <a:off x="10372294" y="5453640"/>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Ellipse 23">
            <a:extLst>
              <a:ext uri="{FF2B5EF4-FFF2-40B4-BE49-F238E27FC236}">
                <a16:creationId xmlns:a16="http://schemas.microsoft.com/office/drawing/2014/main" id="{2E729AFE-CF1E-B308-EF69-E67CC99CEDBD}"/>
              </a:ext>
            </a:extLst>
          </p:cNvPr>
          <p:cNvSpPr/>
          <p:nvPr/>
        </p:nvSpPr>
        <p:spPr>
          <a:xfrm>
            <a:off x="11085125" y="5453640"/>
            <a:ext cx="149290" cy="149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5" name="Gerader Verbinder 24">
            <a:extLst>
              <a:ext uri="{FF2B5EF4-FFF2-40B4-BE49-F238E27FC236}">
                <a16:creationId xmlns:a16="http://schemas.microsoft.com/office/drawing/2014/main" id="{B7A6BA4B-0F50-E314-C867-33B96280BF53}"/>
              </a:ext>
            </a:extLst>
          </p:cNvPr>
          <p:cNvCxnSpPr>
            <a:cxnSpLocks/>
          </p:cNvCxnSpPr>
          <p:nvPr/>
        </p:nvCxnSpPr>
        <p:spPr>
          <a:xfrm flipH="1" flipV="1">
            <a:off x="9791836" y="4183937"/>
            <a:ext cx="1367934" cy="1353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D2AD17C-2ADA-7B33-3879-296B34835CD9}"/>
              </a:ext>
            </a:extLst>
          </p:cNvPr>
          <p:cNvCxnSpPr>
            <a:cxnSpLocks/>
            <a:stCxn id="16" idx="4"/>
          </p:cNvCxnSpPr>
          <p:nvPr/>
        </p:nvCxnSpPr>
        <p:spPr>
          <a:xfrm flipH="1">
            <a:off x="9791835" y="4249254"/>
            <a:ext cx="1" cy="1887046"/>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70E05A9-D3A8-E089-1E07-7481EA06C538}"/>
              </a:ext>
            </a:extLst>
          </p:cNvPr>
          <p:cNvCxnSpPr>
            <a:cxnSpLocks/>
          </p:cNvCxnSpPr>
          <p:nvPr/>
        </p:nvCxnSpPr>
        <p:spPr>
          <a:xfrm flipV="1">
            <a:off x="9791835" y="4183936"/>
            <a:ext cx="2071397" cy="1952364"/>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3EA2DD16-5571-AA8D-345B-0DADAA4774CF}"/>
              </a:ext>
            </a:extLst>
          </p:cNvPr>
          <p:cNvCxnSpPr>
            <a:cxnSpLocks/>
          </p:cNvCxnSpPr>
          <p:nvPr/>
        </p:nvCxnSpPr>
        <p:spPr>
          <a:xfrm flipV="1">
            <a:off x="9791836" y="4174609"/>
            <a:ext cx="2071396" cy="9328"/>
          </a:xfrm>
          <a:prstGeom prst="line">
            <a:avLst/>
          </a:prstGeom>
          <a:ln w="19050" cap="rnd"/>
        </p:spPr>
        <p:style>
          <a:lnRef idx="1">
            <a:schemeClr val="accent1"/>
          </a:lnRef>
          <a:fillRef idx="0">
            <a:schemeClr val="accent1"/>
          </a:fillRef>
          <a:effectRef idx="0">
            <a:schemeClr val="accent1"/>
          </a:effectRef>
          <a:fontRef idx="minor">
            <a:schemeClr val="tx1"/>
          </a:fontRef>
        </p:style>
      </p:cxnSp>
      <p:pic>
        <p:nvPicPr>
          <p:cNvPr id="29" name="Grafik 28" descr="Zurück mit einfarbiger Füllung">
            <a:extLst>
              <a:ext uri="{FF2B5EF4-FFF2-40B4-BE49-F238E27FC236}">
                <a16:creationId xmlns:a16="http://schemas.microsoft.com/office/drawing/2014/main" id="{F7852DE7-AE96-D9FC-A14F-008951E4D5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19868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AB757-EDA3-4BDD-8C5E-F769B9D3186D}"/>
              </a:ext>
            </a:extLst>
          </p:cNvPr>
          <p:cNvSpPr>
            <a:spLocks noGrp="1"/>
          </p:cNvSpPr>
          <p:nvPr>
            <p:ph type="title"/>
          </p:nvPr>
        </p:nvSpPr>
        <p:spPr>
          <a:xfrm>
            <a:off x="2681983" y="2730482"/>
            <a:ext cx="6828033" cy="1662211"/>
          </a:xfrm>
        </p:spPr>
        <p:txBody>
          <a:bodyPr/>
          <a:lstStyle/>
          <a:p>
            <a:r>
              <a:rPr lang="de-DE" dirty="0" err="1"/>
              <a:t>Qu'est-ce</a:t>
            </a:r>
            <a:r>
              <a:rPr lang="de-DE" dirty="0"/>
              <a:t> </a:t>
            </a:r>
            <a:r>
              <a:rPr lang="de-DE" dirty="0" err="1"/>
              <a:t>qu'un</a:t>
            </a:r>
            <a:r>
              <a:rPr lang="de-DE" dirty="0"/>
              <a:t> </a:t>
            </a:r>
            <a:r>
              <a:rPr lang="de-DE" dirty="0" err="1"/>
              <a:t>bon</a:t>
            </a:r>
            <a:r>
              <a:rPr lang="de-DE" dirty="0"/>
              <a:t> </a:t>
            </a:r>
            <a:r>
              <a:rPr lang="de-DE" dirty="0" err="1"/>
              <a:t>leadership</a:t>
            </a:r>
            <a:r>
              <a:rPr lang="de-DE" dirty="0"/>
              <a:t> ?</a:t>
            </a:r>
            <a:endParaRPr lang="de-CH" dirty="0"/>
          </a:p>
        </p:txBody>
      </p:sp>
      <p:sp>
        <p:nvSpPr>
          <p:cNvPr id="3" name="Textplatzhalter 2">
            <a:extLst>
              <a:ext uri="{FF2B5EF4-FFF2-40B4-BE49-F238E27FC236}">
                <a16:creationId xmlns:a16="http://schemas.microsoft.com/office/drawing/2014/main" id="{869E051B-D317-4BE0-8C2E-3BCAE1CB1204}"/>
              </a:ext>
            </a:extLst>
          </p:cNvPr>
          <p:cNvSpPr>
            <a:spLocks noGrp="1"/>
          </p:cNvSpPr>
          <p:nvPr>
            <p:ph type="body" sz="quarter" idx="10"/>
          </p:nvPr>
        </p:nvSpPr>
        <p:spPr>
          <a:xfrm>
            <a:off x="2560784" y="4146615"/>
            <a:ext cx="6827837" cy="492157"/>
          </a:xfrm>
        </p:spPr>
        <p:txBody>
          <a:bodyPr/>
          <a:lstStyle/>
          <a:p>
            <a:pPr algn="l"/>
            <a:r>
              <a:rPr lang="de-DE" dirty="0"/>
              <a:t>-</a:t>
            </a:r>
          </a:p>
          <a:p>
            <a:pPr algn="l"/>
            <a:r>
              <a:rPr lang="de-DE" dirty="0"/>
              <a:t>-</a:t>
            </a:r>
          </a:p>
          <a:p>
            <a:pPr algn="l"/>
            <a:r>
              <a:rPr lang="de-DE" dirty="0"/>
              <a:t>-</a:t>
            </a:r>
          </a:p>
          <a:p>
            <a:pPr algn="l"/>
            <a:r>
              <a:rPr lang="de-DE" dirty="0"/>
              <a:t>-</a:t>
            </a:r>
            <a:endParaRPr lang="de-CH" dirty="0"/>
          </a:p>
        </p:txBody>
      </p:sp>
      <p:pic>
        <p:nvPicPr>
          <p:cNvPr id="4" name="Grafik 3" descr="Gruppe von Männern mit einfarbiger Füllung">
            <a:extLst>
              <a:ext uri="{FF2B5EF4-FFF2-40B4-BE49-F238E27FC236}">
                <a16:creationId xmlns:a16="http://schemas.microsoft.com/office/drawing/2014/main" id="{E952899E-6984-42A4-2FEA-CBFE54C055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31691" y="2008544"/>
            <a:ext cx="556456" cy="556456"/>
          </a:xfrm>
          <a:prstGeom prst="rect">
            <a:avLst/>
          </a:prstGeom>
        </p:spPr>
      </p:pic>
    </p:spTree>
    <p:extLst>
      <p:ext uri="{BB962C8B-B14F-4D97-AF65-F5344CB8AC3E}">
        <p14:creationId xmlns:p14="http://schemas.microsoft.com/office/powerpoint/2010/main" val="133866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2.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1200</Words>
  <Application>Microsoft Office PowerPoint</Application>
  <PresentationFormat>Breitbild</PresentationFormat>
  <Paragraphs>164</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18</vt:i4>
      </vt:variant>
    </vt:vector>
  </HeadingPairs>
  <TitlesOfParts>
    <vt:vector size="27" baseType="lpstr">
      <vt:lpstr>Arial</vt:lpstr>
      <vt:lpstr>Calibri</vt:lpstr>
      <vt:lpstr>Century Gothic</vt:lpstr>
      <vt:lpstr>Times New Roman</vt:lpstr>
      <vt:lpstr>Beginning &amp; End</vt:lpstr>
      <vt:lpstr>Chapters</vt:lpstr>
      <vt:lpstr>Agenda</vt:lpstr>
      <vt:lpstr>Safety First</vt:lpstr>
      <vt:lpstr>Content</vt:lpstr>
      <vt:lpstr>Atelier 1:  Qu‘est-ce que  le leadership?</vt:lpstr>
      <vt:lpstr>Leadership Masterclass</vt:lpstr>
      <vt:lpstr>Agenda</vt:lpstr>
      <vt:lpstr>Qui nous sommes</vt:lpstr>
      <vt:lpstr>Qui nous sommes</vt:lpstr>
      <vt:lpstr>Qui nous sommes</vt:lpstr>
      <vt:lpstr>Objectifs pour aujourd‘hui</vt:lpstr>
      <vt:lpstr>Règles d‘une coopération réussie</vt:lpstr>
      <vt:lpstr>Qu'est-ce qu'un bon leadership ?</vt:lpstr>
      <vt:lpstr>À quoi reconnaissez-vous  un bon leadership ?</vt:lpstr>
      <vt:lpstr>À quoi reconnaissez-vous  un bon leadership ?</vt:lpstr>
      <vt:lpstr>À quoi reconnaissez-vous  un bon leadership ?</vt:lpstr>
      <vt:lpstr>L‘attitude intérieure</vt:lpstr>
      <vt:lpstr>Mon plan de développement individuel</vt:lpstr>
      <vt:lpstr>Mon plan de développement individuel</vt:lpstr>
      <vt:lpstr>Mon plan de développement individuel</vt:lpstr>
      <vt:lpstr>Feedback interactif</vt:lpstr>
      <vt:lpstr>Merci beaucoup pour ta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Michael Kres</cp:lastModifiedBy>
  <cp:revision>24</cp:revision>
  <cp:lastPrinted>2021-11-17T11:33:30Z</cp:lastPrinted>
  <dcterms:created xsi:type="dcterms:W3CDTF">2022-02-08T17:20:07Z</dcterms:created>
  <dcterms:modified xsi:type="dcterms:W3CDTF">2023-06-02T05:34:06Z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