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4"/>
  </p:notesMasterIdLst>
  <p:handoutMasterIdLst>
    <p:handoutMasterId r:id="rId25"/>
  </p:handoutMasterIdLst>
  <p:sldIdLst>
    <p:sldId id="415" r:id="rId9"/>
    <p:sldId id="492" r:id="rId10"/>
    <p:sldId id="467" r:id="rId11"/>
    <p:sldId id="483" r:id="rId12"/>
    <p:sldId id="486" r:id="rId13"/>
    <p:sldId id="471" r:id="rId14"/>
    <p:sldId id="496" r:id="rId15"/>
    <p:sldId id="497" r:id="rId16"/>
    <p:sldId id="488" r:id="rId17"/>
    <p:sldId id="489" r:id="rId18"/>
    <p:sldId id="490" r:id="rId19"/>
    <p:sldId id="493" r:id="rId20"/>
    <p:sldId id="498" r:id="rId21"/>
    <p:sldId id="494" r:id="rId22"/>
    <p:sldId id="457" r:id="rId23"/>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1" autoAdjust="0"/>
    <p:restoredTop sz="94748" autoAdjust="0"/>
  </p:normalViewPr>
  <p:slideViewPr>
    <p:cSldViewPr snapToGrid="0">
      <p:cViewPr varScale="1">
        <p:scale>
          <a:sx n="82" d="100"/>
          <a:sy n="82" d="100"/>
        </p:scale>
        <p:origin x="50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02.06.2023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02.06.2023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jpeg"/><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23.06. </a:t>
            </a:r>
            <a:r>
              <a:rPr lang="de-DE" b="1"/>
              <a:t>/ 26.06</a:t>
            </a:r>
            <a:r>
              <a:rPr lang="de-DE" b="1" dirty="0"/>
              <a:t>. 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a:xfrm>
            <a:off x="3097763" y="2588889"/>
            <a:ext cx="6335485" cy="1325563"/>
          </a:xfrm>
        </p:spPr>
        <p:txBody>
          <a:bodyPr>
            <a:noAutofit/>
          </a:bodyPr>
          <a:lstStyle/>
          <a:p>
            <a:r>
              <a:rPr lang="de-DE" dirty="0"/>
              <a:t>Atelier 2: </a:t>
            </a:r>
            <a:br>
              <a:rPr lang="de-DE" dirty="0"/>
            </a:br>
            <a:r>
              <a:rPr lang="de-DE" dirty="0" err="1"/>
              <a:t>Comprendre</a:t>
            </a:r>
            <a:r>
              <a:rPr lang="de-DE" dirty="0"/>
              <a:t> le </a:t>
            </a:r>
            <a:r>
              <a:rPr lang="de-DE" dirty="0" err="1"/>
              <a:t>leadership</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448492"/>
            <a:ext cx="11504330" cy="283128"/>
          </a:xfrm>
        </p:spPr>
        <p:txBody>
          <a:bodyPr>
            <a:normAutofit lnSpcReduction="10000"/>
          </a:bodyPr>
          <a:lstStyle/>
          <a:p>
            <a:r>
              <a:rPr lang="de-DE" dirty="0" err="1"/>
              <a:t>Breakout</a:t>
            </a:r>
            <a:r>
              <a:rPr lang="de-DE" dirty="0"/>
              <a:t> Session: </a:t>
            </a:r>
            <a:r>
              <a:rPr lang="de-DE" dirty="0" err="1"/>
              <a:t>Synthèse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de-DE" dirty="0"/>
              <a:t>Les </a:t>
            </a:r>
            <a:r>
              <a:rPr lang="de-DE" dirty="0" err="1"/>
              <a:t>différents</a:t>
            </a:r>
            <a:r>
              <a:rPr lang="de-DE" dirty="0"/>
              <a:t> </a:t>
            </a:r>
            <a:r>
              <a:rPr lang="de-DE" dirty="0" err="1"/>
              <a:t>types</a:t>
            </a:r>
            <a:r>
              <a:rPr lang="de-DE" dirty="0"/>
              <a:t> de </a:t>
            </a:r>
            <a:r>
              <a:rPr lang="de-DE" dirty="0" err="1"/>
              <a:t>leadership</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pic>
        <p:nvPicPr>
          <p:cNvPr id="9" name="Grafik 8" descr="Benutzer mit einfarbiger Füllung">
            <a:extLst>
              <a:ext uri="{FF2B5EF4-FFF2-40B4-BE49-F238E27FC236}">
                <a16:creationId xmlns:a16="http://schemas.microsoft.com/office/drawing/2014/main" id="{4F87D9D7-930B-06C2-5B4A-EF52EE53F3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
        <p:nvSpPr>
          <p:cNvPr id="6" name="Textplatzhalter 3">
            <a:extLst>
              <a:ext uri="{FF2B5EF4-FFF2-40B4-BE49-F238E27FC236}">
                <a16:creationId xmlns:a16="http://schemas.microsoft.com/office/drawing/2014/main" id="{001EEA16-EA58-787A-1A1E-5CC449FB1E16}"/>
              </a:ext>
            </a:extLst>
          </p:cNvPr>
          <p:cNvSpPr>
            <a:spLocks noGrp="1"/>
          </p:cNvSpPr>
          <p:nvPr>
            <p:ph type="body" sz="quarter" idx="18"/>
          </p:nvPr>
        </p:nvSpPr>
        <p:spPr>
          <a:xfrm>
            <a:off x="384175" y="1918232"/>
            <a:ext cx="8106682" cy="4559300"/>
          </a:xfrm>
        </p:spPr>
        <p:txBody>
          <a:bodyPr/>
          <a:lstStyle/>
          <a:p>
            <a:r>
              <a:rPr lang="fr-FR" sz="2000" dirty="0">
                <a:latin typeface="+mj-lt"/>
              </a:rPr>
              <a:t>Qu'avez-vous remarqué ?</a:t>
            </a:r>
          </a:p>
          <a:p>
            <a:endParaRPr lang="fr-FR" sz="2000" dirty="0">
              <a:latin typeface="+mj-lt"/>
            </a:endParaRPr>
          </a:p>
          <a:p>
            <a:endParaRPr lang="fr-FR" sz="2000" dirty="0">
              <a:latin typeface="+mj-lt"/>
            </a:endParaRPr>
          </a:p>
          <a:p>
            <a:pPr marL="0" indent="0">
              <a:buNone/>
            </a:pPr>
            <a:endParaRPr lang="fr-FR" sz="2000" dirty="0">
              <a:latin typeface="+mj-lt"/>
            </a:endParaRPr>
          </a:p>
          <a:p>
            <a:endParaRPr lang="fr-FR" sz="2000" dirty="0">
              <a:latin typeface="+mj-lt"/>
            </a:endParaRPr>
          </a:p>
          <a:p>
            <a:r>
              <a:rPr lang="fr-FR" sz="2000" dirty="0">
                <a:latin typeface="+mj-lt"/>
              </a:rPr>
              <a:t>Que retirez-vous de cette simulation ?</a:t>
            </a:r>
            <a:endParaRPr lang="de-CH" sz="2000" dirty="0">
              <a:latin typeface="+mj-lt"/>
            </a:endParaRPr>
          </a:p>
        </p:txBody>
      </p:sp>
    </p:spTree>
    <p:extLst>
      <p:ext uri="{BB962C8B-B14F-4D97-AF65-F5344CB8AC3E}">
        <p14:creationId xmlns:p14="http://schemas.microsoft.com/office/powerpoint/2010/main" val="8553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fr-FR" sz="3800" dirty="0">
                <a:latin typeface="+mj-lt"/>
                <a:cs typeface="Times New Roman" panose="02020603050405020304" pitchFamily="18" charset="0"/>
              </a:rPr>
              <a:t>L</a:t>
            </a:r>
            <a:r>
              <a:rPr lang="fr-FR" sz="3800" b="1" dirty="0">
                <a:latin typeface="+mj-lt"/>
                <a:cs typeface="Times New Roman" panose="02020603050405020304" pitchFamily="18" charset="0"/>
              </a:rPr>
              <a:t>’(</a:t>
            </a:r>
            <a:r>
              <a:rPr lang="fr-FR" sz="3800" b="1" dirty="0" err="1">
                <a:latin typeface="+mj-lt"/>
                <a:cs typeface="Times New Roman" panose="02020603050405020304" pitchFamily="18" charset="0"/>
              </a:rPr>
              <a:t>im</a:t>
            </a:r>
            <a:r>
              <a:rPr lang="fr-FR" sz="3800" b="1" dirty="0">
                <a:latin typeface="+mj-lt"/>
                <a:cs typeface="Times New Roman" panose="02020603050405020304" pitchFamily="18" charset="0"/>
              </a:rPr>
              <a:t>-)puissance de ses propres suppositions</a:t>
            </a:r>
            <a:endParaRPr lang="fr-FR" sz="3800" dirty="0">
              <a:latin typeface="+mj-lt"/>
              <a:cs typeface="Times New Roman" panose="02020603050405020304" pitchFamily="18" charset="0"/>
            </a:endParaRPr>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pic>
        <p:nvPicPr>
          <p:cNvPr id="6" name="Grafik 5" descr="Gruppe von Männern mit einfarbiger Füllung">
            <a:extLst>
              <a:ext uri="{FF2B5EF4-FFF2-40B4-BE49-F238E27FC236}">
                <a16:creationId xmlns:a16="http://schemas.microsoft.com/office/drawing/2014/main" id="{2F709216-AD11-43C1-BF79-42DA04D65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9256" y="696089"/>
            <a:ext cx="556456" cy="556456"/>
          </a:xfrm>
          <a:prstGeom prst="rect">
            <a:avLst/>
          </a:prstGeom>
        </p:spPr>
      </p:pic>
      <p:pic>
        <p:nvPicPr>
          <p:cNvPr id="4" name="Grafik 3">
            <a:extLst>
              <a:ext uri="{FF2B5EF4-FFF2-40B4-BE49-F238E27FC236}">
                <a16:creationId xmlns:a16="http://schemas.microsoft.com/office/drawing/2014/main" id="{23DF586E-3C55-A5D1-7D9A-5F2C10464B9A}"/>
              </a:ext>
            </a:extLst>
          </p:cNvPr>
          <p:cNvPicPr>
            <a:picLocks noChangeAspect="1"/>
          </p:cNvPicPr>
          <p:nvPr/>
        </p:nvPicPr>
        <p:blipFill>
          <a:blip r:embed="rId4"/>
          <a:stretch>
            <a:fillRect/>
          </a:stretch>
        </p:blipFill>
        <p:spPr>
          <a:xfrm>
            <a:off x="558076" y="1820800"/>
            <a:ext cx="11140751" cy="4341111"/>
          </a:xfrm>
          <a:prstGeom prst="rect">
            <a:avLst/>
          </a:prstGeom>
        </p:spPr>
      </p:pic>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Junior Manager - Atelier 2</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type de leadership me correspond le mieux aujourd’hui ?</a:t>
            </a:r>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Vers quel type de leader aimerais-je évoluer ? Pourquoi ?</a:t>
            </a:r>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fr-FR" dirty="0"/>
          </a:p>
          <a:p>
            <a:pPr algn="ctr"/>
            <a:endParaRPr lang="fr-FR"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Senior Manager - Atelier 2</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72200"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7" name="Rechteck: abgerundete Ecken 6">
            <a:extLst>
              <a:ext uri="{FF2B5EF4-FFF2-40B4-BE49-F238E27FC236}">
                <a16:creationId xmlns:a16="http://schemas.microsoft.com/office/drawing/2014/main" id="{56B1854D-4590-5FB7-5121-E0BC202A3EFC}"/>
              </a:ext>
            </a:extLst>
          </p:cNvPr>
          <p:cNvSpPr/>
          <p:nvPr/>
        </p:nvSpPr>
        <p:spPr>
          <a:xfrm>
            <a:off x="376287" y="1799108"/>
            <a:ext cx="7834652" cy="1298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type de leadership me correspond le mieux aujourd'hui ?</a:t>
            </a:r>
          </a:p>
          <a:p>
            <a:pPr algn="ctr"/>
            <a:endParaRPr lang="de-DE" dirty="0"/>
          </a:p>
          <a:p>
            <a:pPr algn="ctr"/>
            <a:endParaRPr lang="de-DE" dirty="0"/>
          </a:p>
          <a:p>
            <a:pPr algn="ctr"/>
            <a:endParaRPr lang="de-CH" dirty="0"/>
          </a:p>
        </p:txBody>
      </p:sp>
      <p:sp>
        <p:nvSpPr>
          <p:cNvPr id="10" name="Rechteck: abgerundete Ecken 9">
            <a:extLst>
              <a:ext uri="{FF2B5EF4-FFF2-40B4-BE49-F238E27FC236}">
                <a16:creationId xmlns:a16="http://schemas.microsoft.com/office/drawing/2014/main" id="{C0546650-B36E-DCEB-C910-CFFD6837D9FF}"/>
              </a:ext>
            </a:extLst>
          </p:cNvPr>
          <p:cNvSpPr/>
          <p:nvPr/>
        </p:nvSpPr>
        <p:spPr>
          <a:xfrm>
            <a:off x="384175" y="3268676"/>
            <a:ext cx="7834652" cy="1298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Vers quel type de leadership aimerais-je évoluer ?</a:t>
            </a:r>
          </a:p>
          <a:p>
            <a:pPr algn="ctr"/>
            <a:endParaRPr lang="de-DE" dirty="0"/>
          </a:p>
          <a:p>
            <a:pPr algn="ctr"/>
            <a:endParaRPr lang="de-DE" dirty="0"/>
          </a:p>
          <a:p>
            <a:pPr algn="ctr"/>
            <a:endParaRPr lang="de-CH" dirty="0"/>
          </a:p>
        </p:txBody>
      </p:sp>
      <p:sp>
        <p:nvSpPr>
          <p:cNvPr id="11" name="Rechteck: abgerundete Ecken 10">
            <a:extLst>
              <a:ext uri="{FF2B5EF4-FFF2-40B4-BE49-F238E27FC236}">
                <a16:creationId xmlns:a16="http://schemas.microsoft.com/office/drawing/2014/main" id="{5E7F5ACE-3A62-6CDC-DFEE-81D608A2CA5E}"/>
              </a:ext>
            </a:extLst>
          </p:cNvPr>
          <p:cNvSpPr/>
          <p:nvPr/>
        </p:nvSpPr>
        <p:spPr>
          <a:xfrm>
            <a:off x="384175" y="4738255"/>
            <a:ext cx="7834652" cy="1298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 quoi dois-je faire moins pour atteindre cette évolution ?</a:t>
            </a:r>
          </a:p>
          <a:p>
            <a:pPr algn="ctr"/>
            <a:endParaRPr lang="de-DE" dirty="0"/>
          </a:p>
          <a:p>
            <a:pPr algn="ctr"/>
            <a:endParaRPr lang="de-DE" dirty="0"/>
          </a:p>
          <a:p>
            <a:pPr algn="ctr"/>
            <a:endParaRPr lang="de-CH" dirty="0"/>
          </a:p>
        </p:txBody>
      </p:sp>
    </p:spTree>
    <p:extLst>
      <p:ext uri="{BB962C8B-B14F-4D97-AF65-F5344CB8AC3E}">
        <p14:creationId xmlns:p14="http://schemas.microsoft.com/office/powerpoint/2010/main" val="24727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Feedback </a:t>
            </a:r>
            <a:r>
              <a:rPr lang="de-DE" dirty="0" err="1"/>
              <a:t>interactif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évalues-tu ton "effort/rendement" </a:t>
            </a:r>
            <a:br>
              <a:rPr lang="fr-FR" dirty="0"/>
            </a:br>
            <a:r>
              <a:rPr lang="fr-FR" dirty="0"/>
              <a:t>de cet atelier ?</a:t>
            </a:r>
            <a:endParaRPr lang="de-DE" dirty="0"/>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est l'intérêt de cet atelier pour toi ?</a:t>
            </a:r>
            <a:endParaRPr lang="de-DE" dirty="0"/>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retires-tu concrètement de cet atelier pour ta pratique quotidienne ?</a:t>
            </a:r>
            <a:endParaRPr lang="de-DE" dirty="0"/>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C2DE5-6CA7-4861-9498-8079BD569C99}"/>
              </a:ext>
            </a:extLst>
          </p:cNvPr>
          <p:cNvSpPr>
            <a:spLocks noGrp="1"/>
          </p:cNvSpPr>
          <p:nvPr>
            <p:ph type="title"/>
          </p:nvPr>
        </p:nvSpPr>
        <p:spPr>
          <a:xfrm>
            <a:off x="2248678" y="2885622"/>
            <a:ext cx="7671989" cy="1662211"/>
          </a:xfrm>
        </p:spPr>
        <p:txBody>
          <a:bodyPr/>
          <a:lstStyle/>
          <a:p>
            <a:r>
              <a:rPr lang="fr-FR" dirty="0"/>
              <a:t>Merci beaucoup pour ta contribution</a:t>
            </a:r>
            <a:r>
              <a:rPr lang="de-DE" dirty="0"/>
              <a:t>!</a:t>
            </a:r>
            <a:endParaRPr lang="de-CH" dirty="0"/>
          </a:p>
        </p:txBody>
      </p:sp>
      <p:sp>
        <p:nvSpPr>
          <p:cNvPr id="3" name="Textplatzhalter 2">
            <a:extLst>
              <a:ext uri="{FF2B5EF4-FFF2-40B4-BE49-F238E27FC236}">
                <a16:creationId xmlns:a16="http://schemas.microsoft.com/office/drawing/2014/main" id="{607F71D1-A559-47F3-81C7-8C470D3E85E4}"/>
              </a:ext>
            </a:extLst>
          </p:cNvPr>
          <p:cNvSpPr>
            <a:spLocks noGrp="1"/>
          </p:cNvSpPr>
          <p:nvPr>
            <p:ph type="body" sz="quarter" idx="10"/>
          </p:nvPr>
        </p:nvSpPr>
        <p:spPr>
          <a:xfrm>
            <a:off x="2043404" y="4195633"/>
            <a:ext cx="8098971" cy="492157"/>
          </a:xfrm>
        </p:spPr>
        <p:txBody>
          <a:bodyPr/>
          <a:lstStyle/>
          <a:p>
            <a:r>
              <a:rPr lang="fr-FR" sz="2000" dirty="0"/>
              <a:t>Nous nous reverrons à l'atelier « Expérimenter l’autogestion" en août. </a:t>
            </a:r>
          </a:p>
          <a:p>
            <a:r>
              <a:rPr lang="fr-FR" sz="2000" dirty="0"/>
              <a:t>Vous trouverez les documents nécessaires à cet effet sur:</a:t>
            </a:r>
            <a:br>
              <a:rPr lang="fr-FR" sz="2000" dirty="0"/>
            </a:br>
            <a:r>
              <a:rPr lang="fr-FR" sz="2000" b="1" dirty="0">
                <a:solidFill>
                  <a:schemeClr val="accent1"/>
                </a:solidFill>
              </a:rPr>
              <a:t>compass-group.promovetm.com </a:t>
            </a:r>
          </a:p>
        </p:txBody>
      </p:sp>
    </p:spTree>
    <p:extLst>
      <p:ext uri="{BB962C8B-B14F-4D97-AF65-F5344CB8AC3E}">
        <p14:creationId xmlns:p14="http://schemas.microsoft.com/office/powerpoint/2010/main" val="1736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CH" dirty="0"/>
              <a:t>Programme complet</a:t>
            </a:r>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367683" y="1698445"/>
            <a:ext cx="1853391" cy="1292662"/>
          </a:xfrm>
          <a:prstGeom prst="rect">
            <a:avLst/>
          </a:prstGeom>
          <a:noFill/>
        </p:spPr>
        <p:txBody>
          <a:bodyPr wrap="none" rtlCol="0">
            <a:spAutoFit/>
          </a:bodyPr>
          <a:lstStyle/>
          <a:p>
            <a:pPr algn="ctr"/>
            <a:r>
              <a:rPr lang="de-DE" sz="2000" dirty="0">
                <a:solidFill>
                  <a:schemeClr val="bg1"/>
                </a:solidFill>
              </a:rPr>
              <a:t>Atelier 1:</a:t>
            </a:r>
            <a:br>
              <a:rPr lang="de-DE" sz="2000" dirty="0">
                <a:solidFill>
                  <a:schemeClr val="bg1"/>
                </a:solidFill>
              </a:rPr>
            </a:br>
            <a:r>
              <a:rPr lang="de-DE" sz="2000" dirty="0" err="1">
                <a:solidFill>
                  <a:schemeClr val="bg1"/>
                </a:solidFill>
              </a:rPr>
              <a:t>Qu'est-ce</a:t>
            </a:r>
            <a:r>
              <a:rPr lang="de-DE" sz="2000" dirty="0">
                <a:solidFill>
                  <a:schemeClr val="bg1"/>
                </a:solidFill>
              </a:rPr>
              <a:t> </a:t>
            </a:r>
            <a:r>
              <a:rPr lang="de-DE" sz="2000" dirty="0" err="1">
                <a:solidFill>
                  <a:schemeClr val="bg1"/>
                </a:solidFill>
              </a:rPr>
              <a:t>que</a:t>
            </a:r>
            <a:r>
              <a:rPr lang="de-DE" sz="2000" dirty="0">
                <a:solidFill>
                  <a:schemeClr val="bg1"/>
                </a:solidFill>
              </a:rPr>
              <a:t> </a:t>
            </a:r>
            <a:br>
              <a:rPr lang="de-DE" sz="2000" dirty="0">
                <a:solidFill>
                  <a:schemeClr val="bg1"/>
                </a:solidFill>
              </a:rPr>
            </a:br>
            <a:r>
              <a:rPr lang="de-DE" sz="2000" dirty="0">
                <a:solidFill>
                  <a:schemeClr val="bg1"/>
                </a:solidFill>
              </a:rPr>
              <a:t>le </a:t>
            </a:r>
            <a:r>
              <a:rPr lang="de-DE" sz="2000" dirty="0" err="1">
                <a:solidFill>
                  <a:schemeClr val="bg1"/>
                </a:solidFill>
              </a:rPr>
              <a:t>leadership</a:t>
            </a:r>
            <a:r>
              <a:rPr lang="de-DE" sz="2000" dirty="0">
                <a:solidFill>
                  <a:schemeClr val="bg1"/>
                </a:solidFill>
              </a:rPr>
              <a:t> ?</a:t>
            </a: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910592" y="1684969"/>
            <a:ext cx="1640193" cy="1292662"/>
          </a:xfrm>
          <a:prstGeom prst="rect">
            <a:avLst/>
          </a:prstGeom>
          <a:noFill/>
        </p:spPr>
        <p:txBody>
          <a:bodyPr wrap="none" rtlCol="0">
            <a:spAutoFit/>
          </a:bodyPr>
          <a:lstStyle/>
          <a:p>
            <a:pPr algn="ctr"/>
            <a:r>
              <a:rPr lang="de-DE" sz="2000" dirty="0">
                <a:solidFill>
                  <a:schemeClr val="bg1"/>
                </a:solidFill>
              </a:rPr>
              <a:t>Atelier 2:</a:t>
            </a:r>
            <a:br>
              <a:rPr lang="de-DE" sz="2000" dirty="0">
                <a:solidFill>
                  <a:schemeClr val="bg1"/>
                </a:solidFill>
              </a:rPr>
            </a:br>
            <a:r>
              <a:rPr lang="de-DE" sz="2000" dirty="0" err="1">
                <a:solidFill>
                  <a:schemeClr val="bg1"/>
                </a:solidFill>
              </a:rPr>
              <a:t>Comprendre</a:t>
            </a:r>
            <a:br>
              <a:rPr lang="de-DE" sz="2000" dirty="0">
                <a:solidFill>
                  <a:schemeClr val="bg1"/>
                </a:solidFill>
              </a:rPr>
            </a:b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Juin</a:t>
            </a:r>
            <a:r>
              <a:rPr lang="de-DE" dirty="0">
                <a:solidFill>
                  <a:schemeClr val="bg1"/>
                </a:solidFill>
              </a:rPr>
              <a:t>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47351" y="3056760"/>
            <a:ext cx="2671212" cy="1292662"/>
          </a:xfrm>
          <a:prstGeom prst="rect">
            <a:avLst/>
          </a:prstGeom>
          <a:noFill/>
        </p:spPr>
        <p:txBody>
          <a:bodyPr wrap="square" rtlCol="0">
            <a:spAutoFit/>
          </a:bodyPr>
          <a:lstStyle/>
          <a:p>
            <a:pPr algn="ctr"/>
            <a:r>
              <a:rPr lang="de-DE" sz="2000" dirty="0">
                <a:solidFill>
                  <a:schemeClr val="bg1"/>
                </a:solidFill>
              </a:rPr>
              <a:t>Atelier 3:</a:t>
            </a:r>
            <a:br>
              <a:rPr lang="de-DE" sz="2000" dirty="0">
                <a:solidFill>
                  <a:schemeClr val="bg1"/>
                </a:solidFill>
              </a:rPr>
            </a:br>
            <a:r>
              <a:rPr lang="de-DE" sz="2000" dirty="0" err="1">
                <a:solidFill>
                  <a:schemeClr val="bg1"/>
                </a:solidFill>
              </a:rPr>
              <a:t>Expérimenter</a:t>
            </a:r>
            <a:br>
              <a:rPr lang="de-DE" sz="2000" dirty="0">
                <a:solidFill>
                  <a:schemeClr val="bg1"/>
                </a:solidFill>
              </a:rPr>
            </a:br>
            <a:r>
              <a:rPr lang="de-DE" sz="2000" dirty="0" err="1">
                <a:solidFill>
                  <a:schemeClr val="bg1"/>
                </a:solidFill>
              </a:rPr>
              <a:t>l‘autogestion</a:t>
            </a:r>
            <a:endParaRPr lang="de-DE" sz="2000" dirty="0">
              <a:solidFill>
                <a:schemeClr val="bg1"/>
              </a:solidFill>
            </a:endParaRPr>
          </a:p>
          <a:p>
            <a:pPr algn="ctr"/>
            <a:r>
              <a:rPr lang="de-DE" dirty="0" err="1">
                <a:solidFill>
                  <a:schemeClr val="bg1"/>
                </a:solidFill>
              </a:rPr>
              <a:t>Août</a:t>
            </a:r>
            <a:r>
              <a:rPr lang="de-DE" dirty="0">
                <a:solidFill>
                  <a:schemeClr val="bg1"/>
                </a:solidFill>
              </a:rPr>
              <a: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810327" y="3064455"/>
            <a:ext cx="1890261" cy="1292662"/>
          </a:xfrm>
          <a:prstGeom prst="rect">
            <a:avLst/>
          </a:prstGeom>
          <a:noFill/>
        </p:spPr>
        <p:txBody>
          <a:bodyPr wrap="none" rtlCol="0">
            <a:spAutoFit/>
          </a:bodyPr>
          <a:lstStyle/>
          <a:p>
            <a:pPr algn="ctr"/>
            <a:r>
              <a:rPr lang="de-DE" sz="2000" dirty="0">
                <a:solidFill>
                  <a:schemeClr val="bg1"/>
                </a:solidFill>
              </a:rPr>
              <a:t>Atelier 4:</a:t>
            </a:r>
            <a:br>
              <a:rPr lang="de-DE" sz="2000" dirty="0">
                <a:solidFill>
                  <a:schemeClr val="bg1"/>
                </a:solidFill>
              </a:rPr>
            </a:br>
            <a:r>
              <a:rPr lang="de-DE" sz="2000" dirty="0" err="1">
                <a:solidFill>
                  <a:schemeClr val="bg1"/>
                </a:solidFill>
              </a:rPr>
              <a:t>Concevoir</a:t>
            </a:r>
            <a:endParaRPr lang="de-DE" sz="2000" dirty="0">
              <a:solidFill>
                <a:schemeClr val="bg1"/>
              </a:solidFill>
            </a:endParaRPr>
          </a:p>
          <a:p>
            <a:pPr algn="ct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Septembre</a:t>
            </a:r>
            <a:r>
              <a:rPr lang="de-DE" dirty="0">
                <a:solidFill>
                  <a:schemeClr val="bg1"/>
                </a:solidFill>
              </a:rPr>
              <a:t>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Atelier 5:</a:t>
            </a:r>
            <a:br>
              <a:rPr lang="de-DE" sz="2000" dirty="0">
                <a:solidFill>
                  <a:schemeClr val="bg1"/>
                </a:solidFill>
              </a:rPr>
            </a:br>
            <a:r>
              <a:rPr lang="de-DE" sz="2000" dirty="0" err="1">
                <a:solidFill>
                  <a:schemeClr val="bg1"/>
                </a:solidFill>
              </a:rPr>
              <a:t>Mener</a:t>
            </a:r>
            <a:r>
              <a:rPr lang="de-DE" sz="2000" dirty="0">
                <a:solidFill>
                  <a:schemeClr val="bg1"/>
                </a:solidFill>
              </a:rPr>
              <a:t> des </a:t>
            </a:r>
            <a:r>
              <a:rPr lang="de-DE" sz="2000" dirty="0" err="1">
                <a:solidFill>
                  <a:schemeClr val="bg1"/>
                </a:solidFill>
              </a:rPr>
              <a:t>discussions</a:t>
            </a:r>
            <a:endParaRPr lang="de-DE" sz="2000" dirty="0">
              <a:solidFill>
                <a:schemeClr val="bg1"/>
              </a:solidFill>
            </a:endParaRPr>
          </a:p>
          <a:p>
            <a:pPr algn="ctr"/>
            <a:r>
              <a:rPr lang="de-DE" dirty="0" err="1">
                <a:solidFill>
                  <a:schemeClr val="bg1"/>
                </a:solidFill>
              </a:rPr>
              <a:t>Octobre</a:t>
            </a:r>
            <a:r>
              <a:rPr lang="de-DE" dirty="0">
                <a:solidFill>
                  <a:schemeClr val="bg1"/>
                </a:solidFill>
              </a:rPr>
              <a:t>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776866" y="4441708"/>
            <a:ext cx="1980029" cy="1292662"/>
          </a:xfrm>
          <a:prstGeom prst="rect">
            <a:avLst/>
          </a:prstGeom>
          <a:noFill/>
        </p:spPr>
        <p:txBody>
          <a:bodyPr wrap="none" rtlCol="0">
            <a:spAutoFit/>
          </a:bodyPr>
          <a:lstStyle/>
          <a:p>
            <a:pPr algn="ctr"/>
            <a:r>
              <a:rPr lang="de-DE" sz="2000" dirty="0">
                <a:solidFill>
                  <a:schemeClr val="bg1"/>
                </a:solidFill>
              </a:rPr>
              <a:t>Atelier 6:</a:t>
            </a:r>
            <a:br>
              <a:rPr lang="de-DE" sz="2000" dirty="0">
                <a:solidFill>
                  <a:schemeClr val="bg1"/>
                </a:solidFill>
              </a:rPr>
            </a:br>
            <a:r>
              <a:rPr lang="de-DE" sz="2000" dirty="0">
                <a:solidFill>
                  <a:schemeClr val="bg1"/>
                </a:solidFill>
              </a:rPr>
              <a:t>Savoir </a:t>
            </a:r>
            <a:r>
              <a:rPr lang="de-DE" sz="2000" dirty="0" err="1">
                <a:solidFill>
                  <a:schemeClr val="bg1"/>
                </a:solidFill>
              </a:rPr>
              <a:t>gérer</a:t>
            </a:r>
            <a:r>
              <a:rPr lang="de-DE" sz="2000" dirty="0">
                <a:solidFill>
                  <a:schemeClr val="bg1"/>
                </a:solidFill>
              </a:rPr>
              <a:t> </a:t>
            </a:r>
            <a:r>
              <a:rPr lang="de-DE" sz="2000" dirty="0" err="1">
                <a:solidFill>
                  <a:schemeClr val="bg1"/>
                </a:solidFill>
              </a:rPr>
              <a:t>les</a:t>
            </a:r>
            <a:br>
              <a:rPr lang="de-DE" sz="2000" dirty="0">
                <a:solidFill>
                  <a:schemeClr val="bg1"/>
                </a:solidFill>
              </a:rPr>
            </a:br>
            <a:r>
              <a:rPr lang="de-DE" sz="2000" dirty="0" err="1">
                <a:solidFill>
                  <a:schemeClr val="bg1"/>
                </a:solidFill>
              </a:rPr>
              <a:t>transformation</a:t>
            </a:r>
            <a:br>
              <a:rPr lang="de-DE" dirty="0">
                <a:solidFill>
                  <a:schemeClr val="bg1"/>
                </a:solidFill>
              </a:rPr>
            </a:br>
            <a:r>
              <a:rPr lang="de-DE" dirty="0" err="1">
                <a:solidFill>
                  <a:schemeClr val="bg1"/>
                </a:solidFill>
              </a:rPr>
              <a:t>Novembre</a:t>
            </a:r>
            <a:r>
              <a:rPr lang="de-DE" dirty="0">
                <a:solidFill>
                  <a:schemeClr val="bg1"/>
                </a:solidFill>
              </a:rPr>
              <a:t> 2023</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Plans de </a:t>
            </a:r>
            <a:r>
              <a:rPr lang="de-DE" sz="2000" dirty="0" err="1"/>
              <a:t>développement</a:t>
            </a:r>
            <a:r>
              <a:rPr lang="de-DE" sz="2000" dirty="0"/>
              <a:t> </a:t>
            </a:r>
            <a:br>
              <a:rPr lang="de-DE" sz="2000" dirty="0"/>
            </a:br>
            <a:r>
              <a:rPr lang="de-DE" sz="2000" dirty="0" err="1"/>
              <a:t>individuels</a:t>
            </a:r>
            <a:r>
              <a:rPr lang="de-DE" sz="2000" dirty="0"/>
              <a:t> </a:t>
            </a:r>
            <a:r>
              <a:rPr lang="de-DE" sz="2000" dirty="0" err="1"/>
              <a:t>obligatoires</a:t>
            </a:r>
            <a:endParaRPr lang="de-DE" sz="2000" dirty="0"/>
          </a:p>
          <a:p>
            <a:pPr algn="ctr"/>
            <a:endParaRPr lang="de-DE" sz="2000" dirty="0"/>
          </a:p>
          <a:p>
            <a:pPr algn="ctr"/>
            <a:r>
              <a:rPr lang="de-DE" sz="2000" dirty="0"/>
              <a:t>2*1h/Equipe</a:t>
            </a:r>
          </a:p>
          <a:p>
            <a:pPr algn="ctr"/>
            <a:br>
              <a:rPr lang="de-DE" sz="2000" dirty="0"/>
            </a:br>
            <a:r>
              <a:rPr lang="de-DE" sz="2000" dirty="0"/>
              <a:t>Entre </a:t>
            </a:r>
            <a:br>
              <a:rPr lang="de-DE" sz="2000" dirty="0"/>
            </a:br>
            <a:r>
              <a:rPr lang="de-DE" sz="2000" dirty="0"/>
              <a:t>Atelier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Coachings </a:t>
            </a:r>
            <a:r>
              <a:rPr lang="de-DE" sz="2000" dirty="0" err="1"/>
              <a:t>individuels</a:t>
            </a:r>
            <a:r>
              <a:rPr lang="de-DE" sz="2000" dirty="0"/>
              <a:t> </a:t>
            </a:r>
            <a:r>
              <a:rPr lang="de-DE" sz="2000" dirty="0" err="1"/>
              <a:t>volontaires</a:t>
            </a:r>
            <a:endParaRPr lang="de-DE" sz="2000" dirty="0"/>
          </a:p>
          <a:p>
            <a:pPr algn="ctr"/>
            <a:endParaRPr lang="de-DE" sz="2000" dirty="0"/>
          </a:p>
          <a:p>
            <a:pPr algn="ctr"/>
            <a:endParaRPr lang="de-DE" sz="2000" dirty="0"/>
          </a:p>
          <a:p>
            <a:pPr algn="ctr"/>
            <a:r>
              <a:rPr lang="de-DE" sz="2000" dirty="0"/>
              <a:t>2*1h/</a:t>
            </a:r>
            <a:r>
              <a:rPr lang="de-DE" sz="2000" dirty="0" err="1"/>
              <a:t>Personne</a:t>
            </a:r>
            <a:endParaRPr lang="de-DE" sz="2000" dirty="0"/>
          </a:p>
          <a:p>
            <a:pPr algn="ctr"/>
            <a:br>
              <a:rPr lang="de-DE" sz="2000" dirty="0"/>
            </a:br>
            <a:r>
              <a:rPr lang="de-DE" sz="2000" dirty="0"/>
              <a:t>Après</a:t>
            </a:r>
            <a:br>
              <a:rPr lang="de-DE" sz="2000" dirty="0"/>
            </a:br>
            <a:r>
              <a:rPr lang="de-DE" sz="2000" dirty="0"/>
              <a:t>Atelier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Cérémonie de </a:t>
            </a:r>
            <a:r>
              <a:rPr lang="de-DE" sz="2000" dirty="0" err="1"/>
              <a:t>clôture</a:t>
            </a:r>
            <a:endParaRPr lang="de-DE" sz="2000" dirty="0"/>
          </a:p>
          <a:p>
            <a:pPr algn="ctr"/>
            <a:r>
              <a:rPr lang="de-DE" dirty="0"/>
              <a:t>Printemps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497239"/>
            <a:ext cx="7301271" cy="4564063"/>
          </a:xfrm>
        </p:spPr>
        <p:txBody>
          <a:bodyPr/>
          <a:lstStyle/>
          <a:p>
            <a:r>
              <a:rPr lang="de-CH" sz="2400" dirty="0" err="1">
                <a:latin typeface="+mj-lt"/>
                <a:ea typeface="Times New Roman" panose="02020603050405020304" pitchFamily="18" charset="0"/>
                <a:cs typeface="Times New Roman" panose="02020603050405020304" pitchFamily="18" charset="0"/>
              </a:rPr>
              <a:t>Introduction</a:t>
            </a:r>
            <a:r>
              <a:rPr lang="de-CH" sz="2400" dirty="0">
                <a:latin typeface="+mj-lt"/>
                <a:ea typeface="Times New Roman" panose="02020603050405020304" pitchFamily="18" charset="0"/>
                <a:cs typeface="Times New Roman" panose="02020603050405020304" pitchFamily="18" charset="0"/>
              </a:rPr>
              <a:t> et </a:t>
            </a:r>
            <a:r>
              <a:rPr lang="de-CH" sz="2400" dirty="0" err="1">
                <a:latin typeface="+mj-lt"/>
                <a:ea typeface="Times New Roman" panose="02020603050405020304" pitchFamily="18" charset="0"/>
                <a:cs typeface="Times New Roman" panose="02020603050405020304" pitchFamily="18" charset="0"/>
              </a:rPr>
              <a:t>présentation</a:t>
            </a:r>
            <a:br>
              <a:rPr lang="de-CH" sz="2400" dirty="0">
                <a:latin typeface="+mj-lt"/>
                <a:ea typeface="Times New Roman" panose="02020603050405020304" pitchFamily="18" charset="0"/>
                <a:cs typeface="Times New Roman" panose="02020603050405020304" pitchFamily="18" charset="0"/>
              </a:rPr>
            </a:br>
            <a:r>
              <a:rPr lang="de-CH" sz="2400" dirty="0" err="1">
                <a:latin typeface="+mj-lt"/>
                <a:ea typeface="Times New Roman" panose="02020603050405020304" pitchFamily="18" charset="0"/>
                <a:cs typeface="Times New Roman" panose="02020603050405020304" pitchFamily="18" charset="0"/>
              </a:rPr>
              <a:t>Présentation</a:t>
            </a:r>
            <a:r>
              <a:rPr lang="de-CH" sz="2400" dirty="0">
                <a:latin typeface="+mj-lt"/>
                <a:ea typeface="Times New Roman" panose="02020603050405020304" pitchFamily="18" charset="0"/>
                <a:cs typeface="Times New Roman" panose="02020603050405020304" pitchFamily="18" charset="0"/>
              </a:rPr>
              <a:t> des </a:t>
            </a:r>
            <a:r>
              <a:rPr lang="de-CH" sz="2400" dirty="0" err="1">
                <a:latin typeface="+mj-lt"/>
                <a:ea typeface="Times New Roman" panose="02020603050405020304" pitchFamily="18" charset="0"/>
                <a:cs typeface="Times New Roman" panose="02020603050405020304" pitchFamily="18" charset="0"/>
              </a:rPr>
              <a:t>objectifs</a:t>
            </a:r>
            <a:endParaRPr lang="de-CH" dirty="0">
              <a:latin typeface="+mj-lt"/>
              <a:ea typeface="Times New Roman" panose="02020603050405020304" pitchFamily="18" charset="0"/>
              <a:cs typeface="Times New Roman" panose="02020603050405020304" pitchFamily="18" charset="0"/>
            </a:endParaRPr>
          </a:p>
          <a:p>
            <a:r>
              <a:rPr lang="fr-FR" dirty="0">
                <a:latin typeface="+mj-lt"/>
              </a:rPr>
              <a:t>Restes de la dernière fois</a:t>
            </a:r>
            <a:br>
              <a:rPr lang="de-CH" sz="200" dirty="0">
                <a:latin typeface="+mj-lt"/>
                <a:cs typeface="Times New Roman" panose="02020603050405020304" pitchFamily="18" charset="0"/>
              </a:rPr>
            </a:br>
            <a:endParaRPr lang="de-CH" sz="200" dirty="0">
              <a:latin typeface="+mj-lt"/>
              <a:cs typeface="Times New Roman" panose="02020603050405020304" pitchFamily="18" charset="0"/>
            </a:endParaRPr>
          </a:p>
          <a:p>
            <a:r>
              <a:rPr lang="fr-FR" sz="2400" dirty="0">
                <a:latin typeface="+mj-lt"/>
                <a:cs typeface="Times New Roman" panose="02020603050405020304" pitchFamily="18" charset="0"/>
              </a:rPr>
              <a:t>Les différents </a:t>
            </a:r>
            <a:r>
              <a:rPr lang="fr-FR" sz="2400" b="1" dirty="0">
                <a:latin typeface="+mj-lt"/>
                <a:cs typeface="Times New Roman" panose="02020603050405020304" pitchFamily="18" charset="0"/>
              </a:rPr>
              <a:t>types de leadership </a:t>
            </a:r>
          </a:p>
          <a:p>
            <a:r>
              <a:rPr lang="fr-FR" sz="2400" dirty="0">
                <a:latin typeface="+mj-lt"/>
                <a:cs typeface="Times New Roman" panose="02020603050405020304" pitchFamily="18" charset="0"/>
              </a:rPr>
              <a:t>Simulation : </a:t>
            </a:r>
            <a:br>
              <a:rPr lang="fr-FR" sz="2400" dirty="0">
                <a:latin typeface="+mj-lt"/>
                <a:cs typeface="Times New Roman" panose="02020603050405020304" pitchFamily="18" charset="0"/>
              </a:rPr>
            </a:br>
            <a:r>
              <a:rPr lang="fr-FR" sz="2400" dirty="0">
                <a:latin typeface="+mj-lt"/>
                <a:cs typeface="Times New Roman" panose="02020603050405020304" pitchFamily="18" charset="0"/>
              </a:rPr>
              <a:t>les différents types de leadership</a:t>
            </a:r>
          </a:p>
          <a:p>
            <a:r>
              <a:rPr lang="fr-FR" sz="2400" dirty="0">
                <a:latin typeface="+mj-lt"/>
                <a:cs typeface="Times New Roman" panose="02020603050405020304" pitchFamily="18" charset="0"/>
              </a:rPr>
              <a:t>L</a:t>
            </a:r>
            <a:r>
              <a:rPr lang="fr-FR" sz="2400" b="1" dirty="0">
                <a:latin typeface="+mj-lt"/>
                <a:cs typeface="Times New Roman" panose="02020603050405020304" pitchFamily="18" charset="0"/>
              </a:rPr>
              <a:t>’(</a:t>
            </a:r>
            <a:r>
              <a:rPr lang="fr-FR" sz="2400" b="1" dirty="0" err="1">
                <a:latin typeface="+mj-lt"/>
                <a:cs typeface="Times New Roman" panose="02020603050405020304" pitchFamily="18" charset="0"/>
              </a:rPr>
              <a:t>im</a:t>
            </a:r>
            <a:r>
              <a:rPr lang="fr-FR" sz="2400" b="1" dirty="0">
                <a:latin typeface="+mj-lt"/>
                <a:cs typeface="Times New Roman" panose="02020603050405020304" pitchFamily="18" charset="0"/>
              </a:rPr>
              <a:t>-)puissance de </a:t>
            </a:r>
            <a:r>
              <a:rPr lang="fr-FR" b="1" dirty="0">
                <a:latin typeface="+mj-lt"/>
                <a:cs typeface="Times New Roman" panose="02020603050405020304" pitchFamily="18" charset="0"/>
              </a:rPr>
              <a:t>ses</a:t>
            </a:r>
            <a:r>
              <a:rPr lang="fr-FR" sz="2400" b="1" dirty="0">
                <a:latin typeface="+mj-lt"/>
                <a:cs typeface="Times New Roman" panose="02020603050405020304" pitchFamily="18" charset="0"/>
              </a:rPr>
              <a:t> propres </a:t>
            </a:r>
            <a:br>
              <a:rPr lang="fr-FR" sz="2400" b="1" dirty="0">
                <a:latin typeface="+mj-lt"/>
                <a:cs typeface="Times New Roman" panose="02020603050405020304" pitchFamily="18" charset="0"/>
              </a:rPr>
            </a:br>
            <a:r>
              <a:rPr lang="fr-FR" sz="2400" b="1" dirty="0">
                <a:latin typeface="+mj-lt"/>
                <a:cs typeface="Times New Roman" panose="02020603050405020304" pitchFamily="18" charset="0"/>
              </a:rPr>
              <a:t>suppositions</a:t>
            </a:r>
            <a:endParaRPr lang="fr-FR" dirty="0">
              <a:latin typeface="+mj-lt"/>
              <a:cs typeface="Times New Roman" panose="02020603050405020304" pitchFamily="18" charset="0"/>
            </a:endParaRPr>
          </a:p>
          <a:p>
            <a:r>
              <a:rPr lang="de-CH" sz="2400" dirty="0">
                <a:latin typeface="+mj-lt"/>
                <a:cs typeface="Times New Roman" panose="02020603050405020304" pitchFamily="18" charset="0"/>
              </a:rPr>
              <a:t>Mon plan de </a:t>
            </a:r>
            <a:r>
              <a:rPr lang="de-CH" sz="2400" dirty="0" err="1">
                <a:latin typeface="+mj-lt"/>
                <a:cs typeface="Times New Roman" panose="02020603050405020304" pitchFamily="18" charset="0"/>
              </a:rPr>
              <a:t>développement</a:t>
            </a:r>
            <a:r>
              <a:rPr lang="de-CH" sz="2400" dirty="0">
                <a:latin typeface="+mj-lt"/>
                <a:cs typeface="Times New Roman" panose="02020603050405020304" pitchFamily="18" charset="0"/>
              </a:rPr>
              <a:t> </a:t>
            </a:r>
            <a:r>
              <a:rPr lang="de-CH" sz="2400" dirty="0" err="1">
                <a:latin typeface="+mj-lt"/>
                <a:cs typeface="Times New Roman" panose="02020603050405020304" pitchFamily="18" charset="0"/>
              </a:rPr>
              <a:t>individuel</a:t>
            </a:r>
            <a:endParaRPr lang="de-CH" dirty="0">
              <a:latin typeface="+mj-lt"/>
              <a:cs typeface="Times New Roman" panose="02020603050405020304" pitchFamily="18" charset="0"/>
            </a:endParaRPr>
          </a:p>
          <a:p>
            <a:r>
              <a:rPr lang="de-CH" sz="2400" dirty="0">
                <a:latin typeface="+mj-lt"/>
                <a:cs typeface="Times New Roman" panose="02020603050405020304" pitchFamily="18" charset="0"/>
              </a:rPr>
              <a:t>Feedback </a:t>
            </a:r>
            <a:r>
              <a:rPr lang="de-CH" sz="2400" dirty="0" err="1">
                <a:latin typeface="+mj-lt"/>
                <a:cs typeface="Times New Roman" panose="02020603050405020304" pitchFamily="18" charset="0"/>
              </a:rPr>
              <a:t>interactif</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Check-Out</a:t>
            </a:r>
          </a:p>
          <a:p>
            <a:endParaRPr lang="de-CH" dirty="0"/>
          </a:p>
        </p:txBody>
      </p:sp>
      <p:sp>
        <p:nvSpPr>
          <p:cNvPr id="5" name="Textplatzhalter 4">
            <a:extLst>
              <a:ext uri="{FF2B5EF4-FFF2-40B4-BE49-F238E27FC236}">
                <a16:creationId xmlns:a16="http://schemas.microsoft.com/office/drawing/2014/main" id="{B0795F25-7E53-428A-9616-89718E67EE7D}"/>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87407" y="2850243"/>
              <a:ext cx="417186" cy="417186"/>
            </a:xfrm>
            <a:prstGeom prst="rect">
              <a:avLst/>
            </a:prstGeom>
          </p:spPr>
        </p:pic>
      </p:grpSp>
      <p:pic>
        <p:nvPicPr>
          <p:cNvPr id="2" name="Grafik 1" descr="Zurück mit einfarbiger Füllung">
            <a:extLst>
              <a:ext uri="{FF2B5EF4-FFF2-40B4-BE49-F238E27FC236}">
                <a16:creationId xmlns:a16="http://schemas.microsoft.com/office/drawing/2014/main" id="{3282ABD6-49E7-8899-54C7-4FC7384EA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5863" y="1557127"/>
            <a:ext cx="506526" cy="494214"/>
          </a:xfrm>
          <a:prstGeom prst="rect">
            <a:avLst/>
          </a:prstGeom>
        </p:spPr>
      </p:pic>
      <p:pic>
        <p:nvPicPr>
          <p:cNvPr id="19" name="Grafik 18" descr="Gruppe von Männern mit einfarbiger Füllung">
            <a:extLst>
              <a:ext uri="{FF2B5EF4-FFF2-40B4-BE49-F238E27FC236}">
                <a16:creationId xmlns:a16="http://schemas.microsoft.com/office/drawing/2014/main" id="{4BD4E321-ACC7-6F9A-1BDB-763174D623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8587" y="2794651"/>
            <a:ext cx="556456" cy="556456"/>
          </a:xfrm>
          <a:prstGeom prst="rect">
            <a:avLst/>
          </a:prstGeom>
        </p:spPr>
      </p:pic>
      <p:pic>
        <p:nvPicPr>
          <p:cNvPr id="20" name="Grafik 19" descr="Benutzer mit einfarbiger Füllung">
            <a:extLst>
              <a:ext uri="{FF2B5EF4-FFF2-40B4-BE49-F238E27FC236}">
                <a16:creationId xmlns:a16="http://schemas.microsoft.com/office/drawing/2014/main" id="{59762962-AD10-703C-5A93-6DC1B2C638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29285" y="3345893"/>
            <a:ext cx="571656" cy="571656"/>
          </a:xfrm>
          <a:prstGeom prst="rect">
            <a:avLst/>
          </a:prstGeom>
        </p:spPr>
      </p:pic>
      <p:pic>
        <p:nvPicPr>
          <p:cNvPr id="21" name="Grafik 20" descr="Gruppe von Männern mit einfarbiger Füllung">
            <a:extLst>
              <a:ext uri="{FF2B5EF4-FFF2-40B4-BE49-F238E27FC236}">
                <a16:creationId xmlns:a16="http://schemas.microsoft.com/office/drawing/2014/main" id="{D2ABAF62-32BE-47BC-0BE1-879A18B0F1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5720" y="4130790"/>
            <a:ext cx="556456" cy="556456"/>
          </a:xfrm>
          <a:prstGeom prst="rect">
            <a:avLst/>
          </a:prstGeom>
        </p:spPr>
      </p:pic>
      <p:pic>
        <p:nvPicPr>
          <p:cNvPr id="22" name="Grafik 21" descr="Mann mit einfarbiger Füllung">
            <a:extLst>
              <a:ext uri="{FF2B5EF4-FFF2-40B4-BE49-F238E27FC236}">
                <a16:creationId xmlns:a16="http://schemas.microsoft.com/office/drawing/2014/main" id="{C7D714BE-D2AC-F20B-929E-90D98DECDA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60879" y="4747926"/>
            <a:ext cx="531540" cy="465821"/>
          </a:xfrm>
          <a:prstGeom prst="rect">
            <a:avLst/>
          </a:prstGeom>
        </p:spPr>
      </p:pic>
      <p:pic>
        <p:nvPicPr>
          <p:cNvPr id="23" name="Grafik 22" descr="Zurück mit einfarbiger Füllung">
            <a:extLst>
              <a:ext uri="{FF2B5EF4-FFF2-40B4-BE49-F238E27FC236}">
                <a16:creationId xmlns:a16="http://schemas.microsoft.com/office/drawing/2014/main" id="{231A7358-57D0-252A-E0AE-2D1F4A7EA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7548" y="5218574"/>
            <a:ext cx="506526" cy="494214"/>
          </a:xfrm>
          <a:prstGeom prst="rect">
            <a:avLst/>
          </a:prstGeom>
        </p:spPr>
      </p:pic>
      <p:pic>
        <p:nvPicPr>
          <p:cNvPr id="24" name="Grafik 23" descr="Zurück mit einfarbiger Füllung">
            <a:extLst>
              <a:ext uri="{FF2B5EF4-FFF2-40B4-BE49-F238E27FC236}">
                <a16:creationId xmlns:a16="http://schemas.microsoft.com/office/drawing/2014/main" id="{2B66413D-9A36-99C4-04E9-EBDB58361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367115" y="5428357"/>
            <a:ext cx="506526" cy="494214"/>
          </a:xfrm>
          <a:prstGeom prst="rect">
            <a:avLst/>
          </a:prstGeom>
        </p:spPr>
      </p:pic>
      <p:sp>
        <p:nvSpPr>
          <p:cNvPr id="25" name="Ellipse 24">
            <a:extLst>
              <a:ext uri="{FF2B5EF4-FFF2-40B4-BE49-F238E27FC236}">
                <a16:creationId xmlns:a16="http://schemas.microsoft.com/office/drawing/2014/main" id="{ECEB5FA0-11F5-723C-FBCA-B66914AE75A0}"/>
              </a:ext>
            </a:extLst>
          </p:cNvPr>
          <p:cNvSpPr/>
          <p:nvPr/>
        </p:nvSpPr>
        <p:spPr>
          <a:xfrm>
            <a:off x="7774893" y="156560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26" name="Ellipse 25">
            <a:extLst>
              <a:ext uri="{FF2B5EF4-FFF2-40B4-BE49-F238E27FC236}">
                <a16:creationId xmlns:a16="http://schemas.microsoft.com/office/drawing/2014/main" id="{AB5358A6-D2B7-AA54-557C-5BC3812D49DA}"/>
              </a:ext>
            </a:extLst>
          </p:cNvPr>
          <p:cNvSpPr/>
          <p:nvPr/>
        </p:nvSpPr>
        <p:spPr>
          <a:xfrm>
            <a:off x="7776012" y="283952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27" name="Ellipse 26">
            <a:extLst>
              <a:ext uri="{FF2B5EF4-FFF2-40B4-BE49-F238E27FC236}">
                <a16:creationId xmlns:a16="http://schemas.microsoft.com/office/drawing/2014/main" id="{D2588C66-3017-BDE1-88A6-2E43C36B959B}"/>
              </a:ext>
            </a:extLst>
          </p:cNvPr>
          <p:cNvSpPr/>
          <p:nvPr/>
        </p:nvSpPr>
        <p:spPr>
          <a:xfrm>
            <a:off x="7189459" y="3396971"/>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25‘‘</a:t>
            </a:r>
            <a:endParaRPr lang="de-CH" sz="1600" dirty="0" err="1"/>
          </a:p>
        </p:txBody>
      </p:sp>
      <p:sp>
        <p:nvSpPr>
          <p:cNvPr id="28" name="Ellipse 27">
            <a:extLst>
              <a:ext uri="{FF2B5EF4-FFF2-40B4-BE49-F238E27FC236}">
                <a16:creationId xmlns:a16="http://schemas.microsoft.com/office/drawing/2014/main" id="{36DE1D6B-7D90-3F5A-58A7-8B3D72015B00}"/>
              </a:ext>
            </a:extLst>
          </p:cNvPr>
          <p:cNvSpPr/>
          <p:nvPr/>
        </p:nvSpPr>
        <p:spPr>
          <a:xfrm>
            <a:off x="7757349" y="416019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32" name="Ellipse 31">
            <a:extLst>
              <a:ext uri="{FF2B5EF4-FFF2-40B4-BE49-F238E27FC236}">
                <a16:creationId xmlns:a16="http://schemas.microsoft.com/office/drawing/2014/main" id="{333BDC06-2E30-D321-F3A7-8D5206E6708C}"/>
              </a:ext>
            </a:extLst>
          </p:cNvPr>
          <p:cNvSpPr/>
          <p:nvPr/>
        </p:nvSpPr>
        <p:spPr>
          <a:xfrm>
            <a:off x="7214968" y="476872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33" name="Ellipse 32">
            <a:extLst>
              <a:ext uri="{FF2B5EF4-FFF2-40B4-BE49-F238E27FC236}">
                <a16:creationId xmlns:a16="http://schemas.microsoft.com/office/drawing/2014/main" id="{1F244564-414C-B986-F15C-DDDA5FD8F48C}"/>
              </a:ext>
            </a:extLst>
          </p:cNvPr>
          <p:cNvSpPr/>
          <p:nvPr/>
        </p:nvSpPr>
        <p:spPr>
          <a:xfrm>
            <a:off x="7755927" y="5347922"/>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34" name="Ellipse 33">
            <a:extLst>
              <a:ext uri="{FF2B5EF4-FFF2-40B4-BE49-F238E27FC236}">
                <a16:creationId xmlns:a16="http://schemas.microsoft.com/office/drawing/2014/main" id="{4084C167-C019-BFCF-E029-7B6AE72E44F0}"/>
              </a:ext>
            </a:extLst>
          </p:cNvPr>
          <p:cNvSpPr/>
          <p:nvPr/>
        </p:nvSpPr>
        <p:spPr>
          <a:xfrm>
            <a:off x="7219308" y="221273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pic>
        <p:nvPicPr>
          <p:cNvPr id="35" name="Grafik 34" descr="Gruppe von Männern mit einfarbiger Füllung">
            <a:extLst>
              <a:ext uri="{FF2B5EF4-FFF2-40B4-BE49-F238E27FC236}">
                <a16:creationId xmlns:a16="http://schemas.microsoft.com/office/drawing/2014/main" id="{2EB1BC0A-5DF0-FDD4-E8FE-9A8A12562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4485" y="2113055"/>
            <a:ext cx="556456" cy="556456"/>
          </a:xfrm>
          <a:prstGeom prst="rect">
            <a:avLst/>
          </a:prstGeom>
        </p:spPr>
      </p:pic>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721290" y="1667940"/>
            <a:ext cx="7159326" cy="4564062"/>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Associé et </a:t>
            </a:r>
            <a:r>
              <a:rPr lang="de-DE" sz="2000" b="1" dirty="0" err="1">
                <a:solidFill>
                  <a:schemeClr val="accent1"/>
                </a:solidFill>
                <a:effectLst/>
                <a:latin typeface="+mj-lt"/>
                <a:ea typeface="Times New Roman" panose="02020603050405020304" pitchFamily="18" charset="0"/>
              </a:rPr>
              <a:t>fondateur</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fr-FR" sz="1600" b="0" i="0" dirty="0">
                <a:solidFill>
                  <a:srgbClr val="000000"/>
                </a:solidFill>
                <a:effectLst/>
                <a:latin typeface="+mj-lt"/>
              </a:rPr>
              <a:t>Dr. </a:t>
            </a:r>
            <a:r>
              <a:rPr lang="fr-FR" sz="1600" b="0" i="0" dirty="0" err="1">
                <a:solidFill>
                  <a:srgbClr val="000000"/>
                </a:solidFill>
                <a:effectLst/>
                <a:latin typeface="+mj-lt"/>
              </a:rPr>
              <a:t>œc</a:t>
            </a:r>
            <a:r>
              <a:rPr lang="fr-FR" sz="1600" b="0" i="0" dirty="0">
                <a:solidFill>
                  <a:srgbClr val="000000"/>
                </a:solidFill>
                <a:effectLst/>
                <a:latin typeface="+mj-lt"/>
              </a:rPr>
              <a:t>. HSG. </a:t>
            </a:r>
            <a:r>
              <a:rPr lang="fr-FR" sz="1600" b="0" i="0" dirty="0" err="1">
                <a:solidFill>
                  <a:srgbClr val="000000"/>
                </a:solidFill>
                <a:effectLst/>
                <a:latin typeface="+mj-lt"/>
              </a:rPr>
              <a:t>Executive</a:t>
            </a:r>
            <a:r>
              <a:rPr lang="fr-FR" sz="1600" b="0" i="0" dirty="0">
                <a:solidFill>
                  <a:srgbClr val="000000"/>
                </a:solidFill>
                <a:effectLst/>
                <a:latin typeface="+mj-lt"/>
              </a:rPr>
              <a:t> Leadership Coach </a:t>
            </a:r>
            <a:r>
              <a:rPr lang="fr-FR" sz="1600" b="0" i="0" dirty="0" err="1">
                <a:solidFill>
                  <a:srgbClr val="000000"/>
                </a:solidFill>
                <a:effectLst/>
                <a:latin typeface="+mj-lt"/>
              </a:rPr>
              <a:t>AoEC</a:t>
            </a:r>
            <a:r>
              <a:rPr lang="fr-FR" sz="1600" b="0" i="0" dirty="0">
                <a:solidFill>
                  <a:srgbClr val="000000"/>
                </a:solidFill>
                <a:effectLst/>
                <a:latin typeface="+mj-lt"/>
              </a:rPr>
              <a:t>. Fondateur de </a:t>
            </a:r>
            <a:r>
              <a:rPr lang="fr-FR" sz="1600" b="1" i="0" dirty="0">
                <a:solidFill>
                  <a:schemeClr val="accent1"/>
                </a:solidFill>
                <a:effectLst/>
                <a:latin typeface="+mj-lt"/>
              </a:rPr>
              <a:t>www.promovetm.com</a:t>
            </a:r>
            <a:r>
              <a:rPr lang="fr-FR" sz="1600" b="0" i="0" dirty="0">
                <a:solidFill>
                  <a:srgbClr val="000000"/>
                </a:solidFill>
                <a:effectLst/>
                <a:latin typeface="+mj-lt"/>
              </a:rPr>
              <a:t>. Longues années d’expérience de dirigeant dans les branches suivantes: aviation, télécom, services, éducation et développement professionnel. Domaines d’expertise: structuration et mise en œuvre de processus de changement et de développement de cultures d’entreprises agiles. Coaching organisationnel. Coaching des cadres et leadership. Présentation d’exposés dans les universités et les Hautes écoles. Publication de nombreux articles dans les domaines du «changement démographique», de l’«employabilité» et du «courage en entreprise».</a:t>
            </a:r>
            <a:endParaRPr lang="de-CH" sz="2000" dirty="0">
              <a:latin typeface="+mj-lt"/>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p:txBody>
      </p:sp>
      <p:pic>
        <p:nvPicPr>
          <p:cNvPr id="3074" name="Picture 2" descr="Coach Schaffhausen: Dr. Michael Kres">
            <a:extLst>
              <a:ext uri="{FF2B5EF4-FFF2-40B4-BE49-F238E27FC236}">
                <a16:creationId xmlns:a16="http://schemas.microsoft.com/office/drawing/2014/main" id="{FCA60F15-EEF5-B6D7-714B-425812ABD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6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Zurück mit einfarbiger Füllung">
            <a:extLst>
              <a:ext uri="{FF2B5EF4-FFF2-40B4-BE49-F238E27FC236}">
                <a16:creationId xmlns:a16="http://schemas.microsoft.com/office/drawing/2014/main" id="{2B3CC82A-02D0-3D47-0E1A-B6C08342F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83967" y="1667940"/>
            <a:ext cx="7196649" cy="4564062"/>
          </a:xfrm>
        </p:spPr>
        <p:txBody>
          <a:bodyPr/>
          <a:lstStyle/>
          <a:p>
            <a:pPr marL="0" indent="0">
              <a:buNone/>
            </a:pPr>
            <a:r>
              <a:rPr lang="de-DE" b="1" dirty="0">
                <a:solidFill>
                  <a:schemeClr val="accent1"/>
                </a:solidFill>
                <a:effectLst/>
                <a:latin typeface="+mj-lt"/>
                <a:ea typeface="Times New Roman" panose="02020603050405020304" pitchFamily="18" charset="0"/>
              </a:rPr>
              <a:t>Thomas Seghezzi</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fr-CH" sz="1800" dirty="0">
                <a:effectLst/>
                <a:latin typeface="+mj-lt"/>
                <a:ea typeface="Times New Roman" panose="02020603050405020304" pitchFamily="18" charset="0"/>
              </a:rPr>
              <a:t>MBA de l'Université de Saint-Gall. Longue expérience de direction internationale dans la gestion des ressources humaines dans les domaines du sport, des organisations à but non lucratif, des relations internationales, de la gastronomie et de l'événementiel. Performances avérées en tant qu'entrepreneur indépendant. Spécialisation : communication et gestion dans un environnement interculturel.</a:t>
            </a:r>
            <a:endParaRPr lang="de-CH" sz="18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sp>
        <p:nvSpPr>
          <p:cNvPr id="6" name="Textplatzhalter 11">
            <a:extLst>
              <a:ext uri="{FF2B5EF4-FFF2-40B4-BE49-F238E27FC236}">
                <a16:creationId xmlns:a16="http://schemas.microsoft.com/office/drawing/2014/main" id="{DC2ED788-8F2E-EA09-95B2-53608F0C4C2F}"/>
              </a:ext>
            </a:extLst>
          </p:cNvPr>
          <p:cNvSpPr txBox="1">
            <a:spLocks/>
          </p:cNvSpPr>
          <p:nvPr/>
        </p:nvSpPr>
        <p:spPr>
          <a:xfrm>
            <a:off x="2394697" y="3263900"/>
            <a:ext cx="7374454" cy="3302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latin typeface="+mj-lt"/>
              <a:cs typeface="Times New Roman" panose="02020603050405020304" pitchFamily="18" charset="0"/>
            </a:endParaRPr>
          </a:p>
        </p:txBody>
      </p:sp>
      <p:pic>
        <p:nvPicPr>
          <p:cNvPr id="7" name="Grafik 1">
            <a:extLst>
              <a:ext uri="{FF2B5EF4-FFF2-40B4-BE49-F238E27FC236}">
                <a16:creationId xmlns:a16="http://schemas.microsoft.com/office/drawing/2014/main" id="{43070130-BB8E-C3F2-DED5-8132F164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94" y="1645092"/>
            <a:ext cx="2279438" cy="17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4655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365E93-262C-49C9-AB9C-42755B0FE9C0}"/>
              </a:ext>
            </a:extLst>
          </p:cNvPr>
          <p:cNvSpPr>
            <a:spLocks noGrp="1"/>
          </p:cNvSpPr>
          <p:nvPr>
            <p:ph type="title"/>
          </p:nvPr>
        </p:nvSpPr>
        <p:spPr/>
        <p:txBody>
          <a:bodyPr/>
          <a:lstStyle/>
          <a:p>
            <a:r>
              <a:rPr lang="de-DE" dirty="0" err="1"/>
              <a:t>Objectifs</a:t>
            </a:r>
            <a:r>
              <a:rPr lang="de-DE" dirty="0"/>
              <a:t> </a:t>
            </a:r>
            <a:r>
              <a:rPr lang="de-DE" dirty="0" err="1"/>
              <a:t>pour</a:t>
            </a:r>
            <a:r>
              <a:rPr lang="de-DE" dirty="0"/>
              <a:t> </a:t>
            </a:r>
            <a:r>
              <a:rPr lang="de-DE" dirty="0" err="1"/>
              <a:t>aujourd‘hui</a:t>
            </a:r>
            <a:endParaRPr lang="de-CH" dirty="0"/>
          </a:p>
        </p:txBody>
      </p:sp>
      <p:sp>
        <p:nvSpPr>
          <p:cNvPr id="4" name="Textplatzhalter 3">
            <a:extLst>
              <a:ext uri="{FF2B5EF4-FFF2-40B4-BE49-F238E27FC236}">
                <a16:creationId xmlns:a16="http://schemas.microsoft.com/office/drawing/2014/main" id="{EEBB202A-5017-44C0-9D41-229DC7B97AEC}"/>
              </a:ext>
            </a:extLst>
          </p:cNvPr>
          <p:cNvSpPr>
            <a:spLocks noGrp="1"/>
          </p:cNvSpPr>
          <p:nvPr>
            <p:ph type="body" sz="quarter" idx="18"/>
          </p:nvPr>
        </p:nvSpPr>
        <p:spPr>
          <a:xfrm>
            <a:off x="376238" y="1889125"/>
            <a:ext cx="9085003" cy="4564063"/>
          </a:xfrm>
        </p:spPr>
        <p:txBody>
          <a:bodyPr/>
          <a:lstStyle/>
          <a:p>
            <a:r>
              <a:rPr lang="fr-FR" sz="2800" dirty="0">
                <a:effectLst/>
                <a:latin typeface="+mj-lt"/>
                <a:ea typeface="Times New Roman" panose="02020603050405020304" pitchFamily="18" charset="0"/>
              </a:rPr>
              <a:t>Tu identifies ton modèle de leadership dominant.</a:t>
            </a:r>
          </a:p>
          <a:p>
            <a:r>
              <a:rPr lang="fr-FR" sz="2800" dirty="0">
                <a:effectLst/>
                <a:latin typeface="+mj-lt"/>
                <a:ea typeface="Times New Roman" panose="02020603050405020304" pitchFamily="18" charset="0"/>
              </a:rPr>
              <a:t>Tu découvres comment ce type de leadership se répercute sur ton environnement.</a:t>
            </a:r>
          </a:p>
          <a:p>
            <a:r>
              <a:rPr lang="fr-FR" sz="2800" dirty="0">
                <a:effectLst/>
                <a:latin typeface="+mj-lt"/>
                <a:ea typeface="Times New Roman" panose="02020603050405020304" pitchFamily="18" charset="0"/>
              </a:rPr>
              <a:t>Tu complèteras ton plan de développement personnel par des tâches / expériences concrètes issues de la pratique.</a:t>
            </a:r>
            <a:endParaRPr lang="de-CH" dirty="0"/>
          </a:p>
        </p:txBody>
      </p:sp>
      <p:sp>
        <p:nvSpPr>
          <p:cNvPr id="5" name="Textplatzhalter 4">
            <a:extLst>
              <a:ext uri="{FF2B5EF4-FFF2-40B4-BE49-F238E27FC236}">
                <a16:creationId xmlns:a16="http://schemas.microsoft.com/office/drawing/2014/main" id="{74A99474-94EC-467D-8098-F099932A8121}"/>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pic>
        <p:nvPicPr>
          <p:cNvPr id="6" name="Grafik 5" descr="Zurück mit einfarbiger Füllung">
            <a:extLst>
              <a:ext uri="{FF2B5EF4-FFF2-40B4-BE49-F238E27FC236}">
                <a16:creationId xmlns:a16="http://schemas.microsoft.com/office/drawing/2014/main" id="{2B51ACAB-DB1D-6587-87A2-931E756C9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7610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err="1"/>
              <a:t>Caractéristiques</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Les </a:t>
            </a:r>
            <a:r>
              <a:rPr lang="de-DE" dirty="0" err="1"/>
              <a:t>différents</a:t>
            </a:r>
            <a:r>
              <a:rPr lang="de-DE" dirty="0"/>
              <a:t> </a:t>
            </a:r>
            <a:r>
              <a:rPr lang="de-DE" dirty="0" err="1"/>
              <a:t>types</a:t>
            </a:r>
            <a:r>
              <a:rPr lang="de-DE" dirty="0"/>
              <a:t> de </a:t>
            </a:r>
            <a:r>
              <a:rPr lang="de-DE" dirty="0" err="1"/>
              <a:t>leadership</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595873"/>
            <a:ext cx="556456" cy="556456"/>
          </a:xfrm>
          <a:prstGeom prst="rect">
            <a:avLst/>
          </a:prstGeom>
        </p:spPr>
      </p:pic>
      <p:pic>
        <p:nvPicPr>
          <p:cNvPr id="1026" name="Picture 2">
            <a:extLst>
              <a:ext uri="{FF2B5EF4-FFF2-40B4-BE49-F238E27FC236}">
                <a16:creationId xmlns:a16="http://schemas.microsoft.com/office/drawing/2014/main" id="{49336D21-0EE1-86EE-4740-0925CD0A8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425" y="1085327"/>
            <a:ext cx="6038591" cy="577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err="1"/>
              <a:t>Signification</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Les </a:t>
            </a:r>
            <a:r>
              <a:rPr lang="de-DE" dirty="0" err="1"/>
              <a:t>différents</a:t>
            </a:r>
            <a:r>
              <a:rPr lang="de-DE" dirty="0"/>
              <a:t> </a:t>
            </a:r>
            <a:r>
              <a:rPr lang="de-DE" dirty="0" err="1"/>
              <a:t>types</a:t>
            </a:r>
            <a:r>
              <a:rPr lang="de-DE" dirty="0"/>
              <a:t> de </a:t>
            </a:r>
            <a:r>
              <a:rPr lang="de-DE" dirty="0" err="1"/>
              <a:t>leadership</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595873"/>
            <a:ext cx="556456" cy="556456"/>
          </a:xfrm>
          <a:prstGeom prst="rect">
            <a:avLst/>
          </a:prstGeom>
        </p:spPr>
      </p:pic>
      <p:graphicFrame>
        <p:nvGraphicFramePr>
          <p:cNvPr id="6" name="Tabelle 5">
            <a:extLst>
              <a:ext uri="{FF2B5EF4-FFF2-40B4-BE49-F238E27FC236}">
                <a16:creationId xmlns:a16="http://schemas.microsoft.com/office/drawing/2014/main" id="{D57EEB6A-3850-5E6A-57E8-D4D19E59CFC5}"/>
              </a:ext>
            </a:extLst>
          </p:cNvPr>
          <p:cNvGraphicFramePr>
            <a:graphicFrameLocks noGrp="1"/>
          </p:cNvGraphicFramePr>
          <p:nvPr>
            <p:extLst>
              <p:ext uri="{D42A27DB-BD31-4B8C-83A1-F6EECF244321}">
                <p14:modId xmlns:p14="http://schemas.microsoft.com/office/powerpoint/2010/main" val="2480864445"/>
              </p:ext>
            </p:extLst>
          </p:nvPr>
        </p:nvGraphicFramePr>
        <p:xfrm>
          <a:off x="610102" y="1556410"/>
          <a:ext cx="10941746" cy="5053776"/>
        </p:xfrm>
        <a:graphic>
          <a:graphicData uri="http://schemas.openxmlformats.org/drawingml/2006/table">
            <a:tbl>
              <a:tblPr/>
              <a:tblGrid>
                <a:gridCol w="2562306">
                  <a:extLst>
                    <a:ext uri="{9D8B030D-6E8A-4147-A177-3AD203B41FA5}">
                      <a16:colId xmlns:a16="http://schemas.microsoft.com/office/drawing/2014/main" val="3622026124"/>
                    </a:ext>
                  </a:extLst>
                </a:gridCol>
                <a:gridCol w="8379440">
                  <a:extLst>
                    <a:ext uri="{9D8B030D-6E8A-4147-A177-3AD203B41FA5}">
                      <a16:colId xmlns:a16="http://schemas.microsoft.com/office/drawing/2014/main" val="1777741271"/>
                    </a:ext>
                  </a:extLst>
                </a:gridCol>
              </a:tblGrid>
              <a:tr h="208118">
                <a:tc>
                  <a:txBody>
                    <a:bodyPr/>
                    <a:lstStyle/>
                    <a:p>
                      <a:pPr algn="l"/>
                      <a:r>
                        <a:rPr lang="de-CH" sz="1600" b="1" dirty="0" err="1">
                          <a:effectLst/>
                        </a:rPr>
                        <a:t>Taux</a:t>
                      </a:r>
                      <a:r>
                        <a:rPr lang="de-CH" sz="1600" b="1" dirty="0">
                          <a:effectLst/>
                        </a:rPr>
                        <a:t> </a:t>
                      </a:r>
                      <a:r>
                        <a:rPr lang="de-CH" sz="1600" b="1" dirty="0" err="1">
                          <a:effectLst/>
                        </a:rPr>
                        <a:t>d'expression</a:t>
                      </a:r>
                      <a:r>
                        <a:rPr lang="de-CH" sz="1600" b="1" dirty="0">
                          <a:effectLst/>
                        </a:rPr>
                        <a:t> en %</a:t>
                      </a:r>
                    </a:p>
                  </a:txBody>
                  <a:tcPr marL="48891" marR="48891" marT="24446" marB="24446" anchor="ctr">
                    <a:lnL>
                      <a:noFill/>
                    </a:lnL>
                    <a:lnR>
                      <a:noFill/>
                    </a:lnR>
                    <a:lnT>
                      <a:noFill/>
                    </a:lnT>
                    <a:lnB>
                      <a:noFill/>
                    </a:lnB>
                    <a:solidFill>
                      <a:srgbClr val="FFFFFF"/>
                    </a:solidFill>
                  </a:tcPr>
                </a:tc>
                <a:tc>
                  <a:txBody>
                    <a:bodyPr/>
                    <a:lstStyle/>
                    <a:p>
                      <a:pPr algn="l"/>
                      <a:r>
                        <a:rPr lang="de-CH" sz="1600" b="1" dirty="0" err="1">
                          <a:effectLst/>
                        </a:rPr>
                        <a:t>Caractéristiques</a:t>
                      </a:r>
                      <a:endParaRPr lang="de-CH" sz="1600" b="1" dirty="0">
                        <a:effectLst/>
                      </a:endParaRP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2581114625"/>
                  </a:ext>
                </a:extLst>
              </a:tr>
              <a:tr h="523253">
                <a:tc>
                  <a:txBody>
                    <a:bodyPr/>
                    <a:lstStyle/>
                    <a:p>
                      <a:pPr algn="l"/>
                      <a:r>
                        <a:rPr lang="de-CH" sz="1600" b="1" dirty="0" err="1">
                          <a:effectLst/>
                        </a:rPr>
                        <a:t>Alchimiste</a:t>
                      </a:r>
                      <a:br>
                        <a:rPr lang="de-CH" sz="1600" b="0" dirty="0">
                          <a:effectLst/>
                        </a:rPr>
                      </a:br>
                      <a:r>
                        <a:rPr lang="de-CH" sz="1600" b="1" dirty="0">
                          <a:effectLst/>
                        </a:rPr>
                        <a:t>1%</a:t>
                      </a:r>
                      <a:endParaRPr lang="de-CH" sz="1600" b="0" dirty="0">
                        <a:effectLst/>
                      </a:endParaRPr>
                    </a:p>
                  </a:txBody>
                  <a:tcPr marL="48891" marR="48891" marT="24446" marB="24446" anchor="ctr">
                    <a:lnL>
                      <a:noFill/>
                    </a:lnL>
                    <a:lnR>
                      <a:noFill/>
                    </a:lnR>
                    <a:lnT>
                      <a:noFill/>
                    </a:lnT>
                    <a:lnB>
                      <a:noFill/>
                    </a:lnB>
                    <a:solidFill>
                      <a:srgbClr val="F0F0F0"/>
                    </a:solidFill>
                  </a:tcPr>
                </a:tc>
                <a:tc>
                  <a:txBody>
                    <a:bodyPr/>
                    <a:lstStyle/>
                    <a:p>
                      <a:pPr algn="l"/>
                      <a:r>
                        <a:rPr lang="de-DE" sz="1600" b="1" dirty="0" err="1">
                          <a:effectLst/>
                        </a:rPr>
                        <a:t>Crée</a:t>
                      </a:r>
                      <a:r>
                        <a:rPr lang="de-DE" sz="1600" b="1" dirty="0">
                          <a:effectLst/>
                        </a:rPr>
                        <a:t> </a:t>
                      </a:r>
                      <a:r>
                        <a:rPr lang="de-DE" sz="1600" b="1" dirty="0" err="1">
                          <a:effectLst/>
                        </a:rPr>
                        <a:t>une</a:t>
                      </a:r>
                      <a:r>
                        <a:rPr lang="de-DE" sz="1600" b="1" dirty="0">
                          <a:effectLst/>
                        </a:rPr>
                        <a:t> </a:t>
                      </a:r>
                      <a:r>
                        <a:rPr lang="de-DE" sz="1600" b="1" dirty="0" err="1">
                          <a:effectLst/>
                        </a:rPr>
                        <a:t>transformation</a:t>
                      </a:r>
                      <a:r>
                        <a:rPr lang="de-DE" sz="1600" b="1" dirty="0">
                          <a:effectLst/>
                        </a:rPr>
                        <a:t> </a:t>
                      </a:r>
                      <a:r>
                        <a:rPr lang="de-DE" sz="1600" b="1" dirty="0" err="1">
                          <a:effectLst/>
                        </a:rPr>
                        <a:t>sociale</a:t>
                      </a:r>
                      <a:r>
                        <a:rPr lang="de-DE" sz="1600" b="1" dirty="0">
                          <a:effectLst/>
                        </a:rPr>
                        <a:t>.</a:t>
                      </a:r>
                      <a:br>
                        <a:rPr lang="de-DE" sz="1600" b="0" dirty="0">
                          <a:effectLst/>
                        </a:rPr>
                      </a:br>
                      <a:r>
                        <a:rPr lang="fr-FR" sz="1600" b="0" dirty="0">
                          <a:effectLst/>
                        </a:rPr>
                        <a:t>Intègre la transformation matérielle, sociale et sociétale.</a:t>
                      </a:r>
                      <a:endParaRPr lang="de-DE" sz="1600" b="0" dirty="0">
                        <a:effectLst/>
                      </a:endParaRP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3745982462"/>
                  </a:ext>
                </a:extLst>
              </a:tr>
              <a:tr h="838388">
                <a:tc>
                  <a:txBody>
                    <a:bodyPr/>
                    <a:lstStyle/>
                    <a:p>
                      <a:pPr algn="l"/>
                      <a:r>
                        <a:rPr lang="de-CH" sz="1600" b="1" dirty="0" err="1">
                          <a:effectLst/>
                        </a:rPr>
                        <a:t>Stratège</a:t>
                      </a:r>
                      <a:br>
                        <a:rPr lang="de-CH" sz="1600" b="0" dirty="0">
                          <a:effectLst/>
                        </a:rPr>
                      </a:br>
                      <a:r>
                        <a:rPr lang="de-CH" sz="1600" b="1" dirty="0">
                          <a:effectLst/>
                        </a:rPr>
                        <a:t>4%</a:t>
                      </a:r>
                      <a:r>
                        <a:rPr lang="de-CH" sz="1600" b="0" dirty="0">
                          <a:effectLst/>
                        </a:rPr>
                        <a:t>​</a:t>
                      </a:r>
                    </a:p>
                  </a:txBody>
                  <a:tcPr marL="48891" marR="48891" marT="24446" marB="24446" anchor="ctr">
                    <a:lnL>
                      <a:noFill/>
                    </a:lnL>
                    <a:lnR>
                      <a:noFill/>
                    </a:lnR>
                    <a:lnT>
                      <a:noFill/>
                    </a:lnT>
                    <a:lnB>
                      <a:noFill/>
                    </a:lnB>
                    <a:solidFill>
                      <a:srgbClr val="FFFFFF"/>
                    </a:solidFill>
                  </a:tcPr>
                </a:tc>
                <a:tc>
                  <a:txBody>
                    <a:bodyPr/>
                    <a:lstStyle/>
                    <a:p>
                      <a:pPr algn="l"/>
                      <a:r>
                        <a:rPr lang="fr-FR" sz="1600" b="1" dirty="0">
                          <a:effectLst/>
                        </a:rPr>
                        <a:t>Crée une transformation personnelle et organisationnelle.</a:t>
                      </a:r>
                    </a:p>
                    <a:p>
                      <a:pPr algn="l"/>
                      <a:r>
                        <a:rPr lang="fr-FR" sz="1600" b="0" dirty="0">
                          <a:effectLst/>
                        </a:rPr>
                        <a:t>Le soutien par les pairs. La vigilance et la vulnérabilité sont des éléments essentiels du leadership.</a:t>
                      </a:r>
                      <a:endParaRPr lang="de-DE" sz="1600" b="0" dirty="0">
                        <a:effectLst/>
                      </a:endParaRP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3666270292"/>
                  </a:ext>
                </a:extLst>
              </a:tr>
              <a:tr h="995956">
                <a:tc>
                  <a:txBody>
                    <a:bodyPr/>
                    <a:lstStyle/>
                    <a:p>
                      <a:pPr algn="l"/>
                      <a:r>
                        <a:rPr lang="de-CH" sz="1600" b="1" dirty="0">
                          <a:effectLst/>
                        </a:rPr>
                        <a:t>Individualist</a:t>
                      </a:r>
                      <a:r>
                        <a:rPr lang="de-CH" sz="1600" b="0" dirty="0">
                          <a:effectLst/>
                        </a:rPr>
                        <a:t>​e</a:t>
                      </a:r>
                      <a:br>
                        <a:rPr lang="de-CH" sz="1600" b="0" dirty="0">
                          <a:effectLst/>
                        </a:rPr>
                      </a:br>
                      <a:r>
                        <a:rPr lang="de-CH" sz="1600" b="1" dirty="0">
                          <a:effectLst/>
                        </a:rPr>
                        <a:t>10%</a:t>
                      </a:r>
                      <a:r>
                        <a:rPr lang="de-CH" sz="1600" b="0" dirty="0">
                          <a:effectLst/>
                        </a:rPr>
                        <a:t>​</a:t>
                      </a:r>
                    </a:p>
                  </a:txBody>
                  <a:tcPr marL="48891" marR="48891" marT="24446" marB="24446" anchor="ctr">
                    <a:lnL>
                      <a:noFill/>
                    </a:lnL>
                    <a:lnR>
                      <a:noFill/>
                    </a:lnR>
                    <a:lnT>
                      <a:noFill/>
                    </a:lnT>
                    <a:lnB>
                      <a:noFill/>
                    </a:lnB>
                    <a:solidFill>
                      <a:srgbClr val="F0F0F0"/>
                    </a:solidFill>
                  </a:tcPr>
                </a:tc>
                <a:tc>
                  <a:txBody>
                    <a:bodyPr/>
                    <a:lstStyle/>
                    <a:p>
                      <a:pPr algn="l"/>
                      <a:r>
                        <a:rPr lang="fr-FR" sz="1600" b="1" dirty="0">
                          <a:effectLst/>
                        </a:rPr>
                        <a:t>Tisse des motivations personnelles et organisationnelles contradictoires.</a:t>
                      </a:r>
                      <a:br>
                        <a:rPr lang="de-DE" sz="1600" b="0" dirty="0">
                          <a:effectLst/>
                        </a:rPr>
                      </a:br>
                      <a:r>
                        <a:rPr lang="fr-FR" sz="1600" b="0" dirty="0">
                          <a:effectLst/>
                        </a:rPr>
                        <a:t>Travaille avec des tensions. Crée des structures uniques et une culture dans laquelle les écarts entre stratégie et performance sont comblés. </a:t>
                      </a:r>
                      <a:endParaRPr lang="de-DE" sz="1600" b="0" dirty="0">
                        <a:effectLst/>
                      </a:endParaRP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1422136989"/>
                  </a:ext>
                </a:extLst>
              </a:tr>
              <a:tr h="680821">
                <a:tc>
                  <a:txBody>
                    <a:bodyPr/>
                    <a:lstStyle/>
                    <a:p>
                      <a:pPr algn="l"/>
                      <a:r>
                        <a:rPr lang="de-CH" sz="1600" b="1" dirty="0" err="1">
                          <a:effectLst/>
                        </a:rPr>
                        <a:t>Personne</a:t>
                      </a:r>
                      <a:r>
                        <a:rPr lang="de-CH" sz="1600" b="1" dirty="0">
                          <a:effectLst/>
                        </a:rPr>
                        <a:t> </a:t>
                      </a:r>
                      <a:r>
                        <a:rPr lang="de-CH" sz="1600" b="1" dirty="0" err="1">
                          <a:effectLst/>
                        </a:rPr>
                        <a:t>d’action</a:t>
                      </a:r>
                      <a:br>
                        <a:rPr lang="de-CH" sz="1600" b="0" dirty="0">
                          <a:effectLst/>
                        </a:rPr>
                      </a:br>
                      <a:r>
                        <a:rPr lang="de-CH" sz="1600" b="1" dirty="0">
                          <a:effectLst/>
                        </a:rPr>
                        <a:t>30%</a:t>
                      </a:r>
                      <a:r>
                        <a:rPr lang="de-CH" sz="1600" b="0" dirty="0">
                          <a:effectLst/>
                        </a:rPr>
                        <a:t>​</a:t>
                      </a:r>
                    </a:p>
                  </a:txBody>
                  <a:tcPr marL="48891" marR="48891" marT="24446" marB="24446" anchor="ctr">
                    <a:lnL>
                      <a:noFill/>
                    </a:lnL>
                    <a:lnR>
                      <a:noFill/>
                    </a:lnR>
                    <a:lnT>
                      <a:noFill/>
                    </a:lnT>
                    <a:lnB>
                      <a:noFill/>
                    </a:lnB>
                    <a:solidFill>
                      <a:srgbClr val="FFFFFF"/>
                    </a:solidFill>
                  </a:tcPr>
                </a:tc>
                <a:tc>
                  <a:txBody>
                    <a:bodyPr/>
                    <a:lstStyle/>
                    <a:p>
                      <a:pPr algn="l"/>
                      <a:r>
                        <a:rPr lang="fr-FR" sz="1600" b="1" dirty="0">
                          <a:effectLst/>
                        </a:rPr>
                        <a:t>S'oriente vers des objectifs stratégiques</a:t>
                      </a:r>
                      <a:br>
                        <a:rPr lang="de-DE" sz="1600" b="0" dirty="0">
                          <a:effectLst/>
                        </a:rPr>
                      </a:br>
                      <a:r>
                        <a:rPr lang="fr-FR" sz="1600" b="0" dirty="0">
                          <a:effectLst/>
                        </a:rPr>
                        <a:t>Atteint des objectifs efficaces avec des équipes. Concilie les tâches de gestion et les exigences du marché. Met beaucoup d'énergie à "aller de l'avant".</a:t>
                      </a:r>
                      <a:endParaRPr lang="de-DE" sz="1600" b="0" dirty="0">
                        <a:effectLst/>
                      </a:endParaRP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3872690186"/>
                  </a:ext>
                </a:extLst>
              </a:tr>
              <a:tr h="365685">
                <a:tc>
                  <a:txBody>
                    <a:bodyPr/>
                    <a:lstStyle/>
                    <a:p>
                      <a:pPr algn="l"/>
                      <a:r>
                        <a:rPr lang="de-CH" sz="1600" b="1" dirty="0">
                          <a:effectLst/>
                        </a:rPr>
                        <a:t>Expert(e</a:t>
                      </a:r>
                      <a:r>
                        <a:rPr lang="de-CH" sz="1600" b="0" dirty="0">
                          <a:effectLst/>
                        </a:rPr>
                        <a:t>​)</a:t>
                      </a:r>
                      <a:br>
                        <a:rPr lang="de-CH" sz="1600" b="0" dirty="0">
                          <a:effectLst/>
                        </a:rPr>
                      </a:br>
                      <a:r>
                        <a:rPr lang="de-CH" sz="1600" b="1" dirty="0">
                          <a:effectLst/>
                        </a:rPr>
                        <a:t>38%</a:t>
                      </a:r>
                      <a:r>
                        <a:rPr lang="de-CH" sz="1600" b="0" dirty="0">
                          <a:effectLst/>
                        </a:rPr>
                        <a:t>​</a:t>
                      </a:r>
                    </a:p>
                  </a:txBody>
                  <a:tcPr marL="48891" marR="48891" marT="24446" marB="24446" anchor="ctr">
                    <a:lnL>
                      <a:noFill/>
                    </a:lnL>
                    <a:lnR>
                      <a:noFill/>
                    </a:lnR>
                    <a:lnT>
                      <a:noFill/>
                    </a:lnT>
                    <a:lnB>
                      <a:noFill/>
                    </a:lnB>
                    <a:solidFill>
                      <a:srgbClr val="F0F0F0"/>
                    </a:solidFill>
                  </a:tcPr>
                </a:tc>
                <a:tc>
                  <a:txBody>
                    <a:bodyPr/>
                    <a:lstStyle/>
                    <a:p>
                      <a:pPr algn="l"/>
                      <a:r>
                        <a:rPr lang="fr-FR" sz="1600" b="1" dirty="0">
                          <a:effectLst/>
                        </a:rPr>
                        <a:t>S'oriente vers les règles et l'expertise.</a:t>
                      </a:r>
                      <a:r>
                        <a:rPr lang="de-DE" sz="1600" b="0" dirty="0">
                          <a:effectLst/>
                        </a:rPr>
                        <a:t>​</a:t>
                      </a:r>
                      <a:br>
                        <a:rPr lang="de-DE" sz="1600" b="0" dirty="0">
                          <a:effectLst/>
                        </a:rPr>
                      </a:br>
                      <a:r>
                        <a:rPr lang="de-DE" sz="1600" b="0" dirty="0">
                          <a:effectLst/>
                        </a:rPr>
                        <a:t>Recherche </a:t>
                      </a:r>
                      <a:r>
                        <a:rPr lang="de-DE" sz="1600" b="0" dirty="0" err="1">
                          <a:effectLst/>
                        </a:rPr>
                        <a:t>l'efficacité</a:t>
                      </a:r>
                      <a:r>
                        <a:rPr lang="de-DE" sz="1600" b="0" dirty="0">
                          <a:effectLst/>
                        </a:rPr>
                        <a:t> </a:t>
                      </a:r>
                      <a:r>
                        <a:rPr lang="de-DE" sz="1600" b="0" dirty="0" err="1">
                          <a:effectLst/>
                        </a:rPr>
                        <a:t>rationnelle</a:t>
                      </a:r>
                      <a:r>
                        <a:rPr lang="de-DE" sz="1600" b="0" dirty="0">
                          <a:effectLst/>
                        </a:rPr>
                        <a:t>.</a:t>
                      </a: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984286592"/>
                  </a:ext>
                </a:extLst>
              </a:tr>
              <a:tr h="523253">
                <a:tc>
                  <a:txBody>
                    <a:bodyPr/>
                    <a:lstStyle/>
                    <a:p>
                      <a:pPr algn="l"/>
                      <a:r>
                        <a:rPr lang="de-CH" sz="1600" b="1">
                          <a:effectLst/>
                        </a:rPr>
                        <a:t>Diplomate</a:t>
                      </a:r>
                      <a:r>
                        <a:rPr lang="de-CH" sz="1600" b="0">
                          <a:effectLst/>
                        </a:rPr>
                        <a:t>​</a:t>
                      </a:r>
                      <a:br>
                        <a:rPr lang="de-CH" sz="1600" b="0">
                          <a:effectLst/>
                        </a:rPr>
                      </a:br>
                      <a:r>
                        <a:rPr lang="de-CH" sz="1600" b="1">
                          <a:effectLst/>
                        </a:rPr>
                        <a:t>12%</a:t>
                      </a:r>
                      <a:r>
                        <a:rPr lang="de-CH" sz="1600" b="0">
                          <a:effectLst/>
                        </a:rPr>
                        <a:t>​</a:t>
                      </a:r>
                      <a:endParaRPr lang="de-CH" sz="1600" b="0" dirty="0">
                        <a:effectLst/>
                      </a:endParaRPr>
                    </a:p>
                  </a:txBody>
                  <a:tcPr marL="48891" marR="48891" marT="24446" marB="24446" anchor="ctr">
                    <a:lnL>
                      <a:noFill/>
                    </a:lnL>
                    <a:lnR>
                      <a:noFill/>
                    </a:lnR>
                    <a:lnT>
                      <a:noFill/>
                    </a:lnT>
                    <a:lnB>
                      <a:noFill/>
                    </a:lnB>
                    <a:solidFill>
                      <a:srgbClr val="FFFFFF"/>
                    </a:solidFill>
                  </a:tcPr>
                </a:tc>
                <a:tc>
                  <a:txBody>
                    <a:bodyPr/>
                    <a:lstStyle/>
                    <a:p>
                      <a:pPr algn="l"/>
                      <a:r>
                        <a:rPr lang="de-DE" sz="1600" b="1" dirty="0" err="1">
                          <a:effectLst/>
                        </a:rPr>
                        <a:t>Évite</a:t>
                      </a:r>
                      <a:r>
                        <a:rPr lang="de-DE" sz="1600" b="1" dirty="0">
                          <a:effectLst/>
                        </a:rPr>
                        <a:t> le </a:t>
                      </a:r>
                      <a:r>
                        <a:rPr lang="de-DE" sz="1600" b="1" dirty="0" err="1">
                          <a:effectLst/>
                        </a:rPr>
                        <a:t>conflit</a:t>
                      </a:r>
                      <a:r>
                        <a:rPr lang="de-DE" sz="1600" b="1" dirty="0">
                          <a:effectLst/>
                        </a:rPr>
                        <a:t> ouvert. </a:t>
                      </a:r>
                      <a:br>
                        <a:rPr lang="de-DE" sz="1600" b="0" dirty="0">
                          <a:effectLst/>
                        </a:rPr>
                      </a:br>
                      <a:r>
                        <a:rPr lang="fr-FR" sz="1600" b="0" dirty="0">
                          <a:effectLst/>
                        </a:rPr>
                        <a:t>Veut faire partie du groupe. Suit les normes. Ne provoque que rarement des troubles.</a:t>
                      </a:r>
                      <a:endParaRPr lang="de-DE" sz="1600" b="0" dirty="0">
                        <a:effectLst/>
                      </a:endParaRP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1307469064"/>
                  </a:ext>
                </a:extLst>
              </a:tr>
              <a:tr h="523253">
                <a:tc>
                  <a:txBody>
                    <a:bodyPr/>
                    <a:lstStyle/>
                    <a:p>
                      <a:pPr algn="l"/>
                      <a:r>
                        <a:rPr lang="de-CH" sz="1600" b="1" dirty="0" err="1">
                          <a:effectLst/>
                        </a:rPr>
                        <a:t>Opportuniste</a:t>
                      </a:r>
                      <a:r>
                        <a:rPr lang="de-CH" sz="1600" b="0" dirty="0">
                          <a:effectLst/>
                        </a:rPr>
                        <a:t>​</a:t>
                      </a:r>
                      <a:br>
                        <a:rPr lang="de-CH" sz="1600" b="0" dirty="0">
                          <a:effectLst/>
                        </a:rPr>
                      </a:br>
                      <a:r>
                        <a:rPr lang="de-CH" sz="1600" b="1" dirty="0">
                          <a:effectLst/>
                        </a:rPr>
                        <a:t>5%</a:t>
                      </a:r>
                      <a:endParaRPr lang="de-CH" sz="1600" b="0" dirty="0">
                        <a:effectLst/>
                      </a:endParaRPr>
                    </a:p>
                  </a:txBody>
                  <a:tcPr marL="48891" marR="48891" marT="24446" marB="24446" anchor="ctr">
                    <a:lnL>
                      <a:noFill/>
                    </a:lnL>
                    <a:lnR>
                      <a:noFill/>
                    </a:lnR>
                    <a:lnT>
                      <a:noFill/>
                    </a:lnT>
                    <a:lnB>
                      <a:noFill/>
                    </a:lnB>
                    <a:solidFill>
                      <a:srgbClr val="F0F0F0"/>
                    </a:solidFill>
                  </a:tcPr>
                </a:tc>
                <a:tc>
                  <a:txBody>
                    <a:bodyPr/>
                    <a:lstStyle/>
                    <a:p>
                      <a:pPr algn="l"/>
                      <a:r>
                        <a:rPr lang="de-DE" sz="1600" b="1" dirty="0">
                          <a:effectLst/>
                        </a:rPr>
                        <a:t>Veut </a:t>
                      </a:r>
                      <a:r>
                        <a:rPr lang="de-DE" sz="1600" b="1" dirty="0" err="1">
                          <a:effectLst/>
                        </a:rPr>
                        <a:t>toujours</a:t>
                      </a:r>
                      <a:r>
                        <a:rPr lang="de-DE" sz="1600" b="1" dirty="0">
                          <a:effectLst/>
                        </a:rPr>
                        <a:t> </a:t>
                      </a:r>
                      <a:r>
                        <a:rPr lang="de-DE" sz="1600" b="1" dirty="0" err="1">
                          <a:effectLst/>
                        </a:rPr>
                        <a:t>gagner</a:t>
                      </a:r>
                      <a:r>
                        <a:rPr lang="de-DE" sz="1600" b="1" dirty="0">
                          <a:effectLst/>
                        </a:rPr>
                        <a:t>. </a:t>
                      </a:r>
                      <a:br>
                        <a:rPr lang="de-DE" sz="1600" b="0" dirty="0">
                          <a:effectLst/>
                        </a:rPr>
                      </a:br>
                      <a:r>
                        <a:rPr lang="fr-FR" sz="1600" b="0" dirty="0">
                          <a:effectLst/>
                        </a:rPr>
                        <a:t>Centré sur lui-même. Manipulatrice. "Le pouvoir rend puissant. </a:t>
                      </a:r>
                      <a:endParaRPr lang="de-DE" sz="1600" b="0" dirty="0">
                        <a:effectLst/>
                      </a:endParaRP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3652649261"/>
                  </a:ext>
                </a:extLst>
              </a:tr>
            </a:tbl>
          </a:graphicData>
        </a:graphic>
      </p:graphicFrame>
    </p:spTree>
    <p:extLst>
      <p:ext uri="{BB962C8B-B14F-4D97-AF65-F5344CB8AC3E}">
        <p14:creationId xmlns:p14="http://schemas.microsoft.com/office/powerpoint/2010/main" val="25959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de-DE" dirty="0"/>
              <a:t>Les </a:t>
            </a:r>
            <a:r>
              <a:rPr lang="de-DE" dirty="0" err="1"/>
              <a:t>différents</a:t>
            </a:r>
            <a:r>
              <a:rPr lang="de-DE" dirty="0"/>
              <a:t> </a:t>
            </a:r>
            <a:r>
              <a:rPr lang="de-DE" dirty="0" err="1"/>
              <a:t>types</a:t>
            </a:r>
            <a:r>
              <a:rPr lang="de-DE" dirty="0"/>
              <a:t> de </a:t>
            </a:r>
            <a:r>
              <a:rPr lang="de-DE" dirty="0" err="1"/>
              <a:t>leadership</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1918232"/>
            <a:ext cx="8106682" cy="4559300"/>
          </a:xfrm>
        </p:spPr>
        <p:txBody>
          <a:bodyPr/>
          <a:lstStyle/>
          <a:p>
            <a:r>
              <a:rPr lang="fr-FR" sz="1700" dirty="0">
                <a:latin typeface="+mj-lt"/>
              </a:rPr>
              <a:t>Vous serez tout de suite répartis en groupes de quatre dans des sessions de </a:t>
            </a:r>
            <a:r>
              <a:rPr lang="fr-FR" sz="1700" dirty="0" err="1">
                <a:latin typeface="+mj-lt"/>
              </a:rPr>
              <a:t>breakout</a:t>
            </a:r>
            <a:r>
              <a:rPr lang="fr-FR" sz="1700" dirty="0">
                <a:latin typeface="+mj-lt"/>
              </a:rPr>
              <a:t>. Tous les participants reçoivent des numéros correspondant au rôle que vous jouez dans l'étude de cas suivante :</a:t>
            </a:r>
            <a:br>
              <a:rPr lang="fr-FR" sz="1700" dirty="0">
                <a:latin typeface="+mj-lt"/>
              </a:rPr>
            </a:br>
            <a:r>
              <a:rPr lang="fr-FR" sz="1700" b="1" dirty="0">
                <a:latin typeface="+mj-lt"/>
              </a:rPr>
              <a:t>1 - Opportunistes </a:t>
            </a:r>
            <a:br>
              <a:rPr lang="fr-FR" sz="1700" b="1" dirty="0">
                <a:latin typeface="+mj-lt"/>
              </a:rPr>
            </a:br>
            <a:r>
              <a:rPr lang="fr-FR" sz="1700" b="1" dirty="0">
                <a:latin typeface="+mj-lt"/>
              </a:rPr>
              <a:t>2 - Diplomates </a:t>
            </a:r>
            <a:br>
              <a:rPr lang="fr-FR" sz="1700" b="1" dirty="0">
                <a:latin typeface="+mj-lt"/>
              </a:rPr>
            </a:br>
            <a:r>
              <a:rPr lang="fr-FR" sz="1700" b="1" dirty="0">
                <a:latin typeface="+mj-lt"/>
              </a:rPr>
              <a:t>3 - Experts </a:t>
            </a:r>
            <a:br>
              <a:rPr lang="fr-FR" sz="1700" b="1" dirty="0">
                <a:latin typeface="+mj-lt"/>
              </a:rPr>
            </a:br>
            <a:r>
              <a:rPr lang="fr-FR" sz="1700" b="1" dirty="0">
                <a:latin typeface="+mj-lt"/>
              </a:rPr>
              <a:t>4 – Personnes d’action</a:t>
            </a:r>
          </a:p>
          <a:p>
            <a:r>
              <a:rPr lang="fr-FR" sz="1700" dirty="0">
                <a:latin typeface="+mj-lt"/>
              </a:rPr>
              <a:t>Les personnes d’action expliquent aux autres membres du groupe un projet qu'ils veulent faire passer, idéalement une initiative stratégique importante pour l'entreprise. Comme toujours dans la vie réelle : les ressources sont limitées,</a:t>
            </a:r>
            <a:br>
              <a:rPr lang="fr-FR" sz="1700" dirty="0">
                <a:latin typeface="+mj-lt"/>
              </a:rPr>
            </a:br>
            <a:r>
              <a:rPr lang="fr-FR" sz="1700" dirty="0">
                <a:latin typeface="+mj-lt"/>
              </a:rPr>
              <a:t>le temps est compté et le budget n'est pas vraiment suffisant. Les autres membres du groupe se contentent de jouer leur rôle. (durée : 7 minutes)</a:t>
            </a:r>
          </a:p>
          <a:p>
            <a:r>
              <a:rPr lang="fr-FR" sz="1700" dirty="0">
                <a:latin typeface="+mj-lt"/>
              </a:rPr>
              <a:t>Après 7 minutes, les personnes d’action quittent leurs groupes pour recevoir d'autres instructions. Ils retournent ensuite dans leurs groupes et jouent la simulation une deuxième fois. (Temps : 5 minutes)</a:t>
            </a:r>
          </a:p>
          <a:p>
            <a:r>
              <a:rPr lang="fr-FR" sz="1700" dirty="0">
                <a:latin typeface="+mj-lt"/>
              </a:rPr>
              <a:t>Ensuite, tout le monde retourne en plénière et discute de ce qui s'est passé.</a:t>
            </a:r>
            <a:endParaRPr lang="de-CH" sz="17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9D1C78-F713-42CC-86FF-82F33F0AEF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1062</Words>
  <Application>Microsoft Office PowerPoint</Application>
  <PresentationFormat>Breitbild</PresentationFormat>
  <Paragraphs>158</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15</vt:i4>
      </vt:variant>
    </vt:vector>
  </HeadingPairs>
  <TitlesOfParts>
    <vt:vector size="22" baseType="lpstr">
      <vt:lpstr>Arial</vt:lpstr>
      <vt:lpstr>Calibri</vt:lpstr>
      <vt:lpstr>Beginning &amp; End</vt:lpstr>
      <vt:lpstr>Chapters</vt:lpstr>
      <vt:lpstr>Agenda</vt:lpstr>
      <vt:lpstr>Safety First</vt:lpstr>
      <vt:lpstr>Content</vt:lpstr>
      <vt:lpstr>Atelier 2:  Comprendre le leadership</vt:lpstr>
      <vt:lpstr>Leadership Masterclass</vt:lpstr>
      <vt:lpstr>Agenda</vt:lpstr>
      <vt:lpstr>Qui nous sommes</vt:lpstr>
      <vt:lpstr>Qui nous sommes</vt:lpstr>
      <vt:lpstr>Objectifs pour aujourd‘hui</vt:lpstr>
      <vt:lpstr>Les différents types de leadership</vt:lpstr>
      <vt:lpstr>Les différents types de leadership</vt:lpstr>
      <vt:lpstr>Les différents types de leadership</vt:lpstr>
      <vt:lpstr>Les différents types de leadership</vt:lpstr>
      <vt:lpstr>L’(im-)puissance de ses propres suppositions</vt:lpstr>
      <vt:lpstr>Mon plan de développement individuel</vt:lpstr>
      <vt:lpstr>Mon plan de développement individuel</vt:lpstr>
      <vt:lpstr>Feedback interactif</vt:lpstr>
      <vt:lpstr>Merci beaucoup pour ta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27</cp:revision>
  <cp:lastPrinted>2021-11-17T11:33:30Z</cp:lastPrinted>
  <dcterms:created xsi:type="dcterms:W3CDTF">2022-02-08T17:20:07Z</dcterms:created>
  <dcterms:modified xsi:type="dcterms:W3CDTF">2023-06-02T05:40:38Z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