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27"/>
  </p:notesMasterIdLst>
  <p:handoutMasterIdLst>
    <p:handoutMasterId r:id="rId28"/>
  </p:handoutMasterIdLst>
  <p:sldIdLst>
    <p:sldId id="415" r:id="rId9"/>
    <p:sldId id="492" r:id="rId10"/>
    <p:sldId id="467" r:id="rId11"/>
    <p:sldId id="483" r:id="rId12"/>
    <p:sldId id="485" r:id="rId13"/>
    <p:sldId id="486" r:id="rId14"/>
    <p:sldId id="471" r:id="rId15"/>
    <p:sldId id="487" r:id="rId16"/>
    <p:sldId id="456" r:id="rId17"/>
    <p:sldId id="488" r:id="rId18"/>
    <p:sldId id="496" r:id="rId19"/>
    <p:sldId id="489" r:id="rId20"/>
    <p:sldId id="490" r:id="rId21"/>
    <p:sldId id="493" r:id="rId22"/>
    <p:sldId id="498" r:id="rId23"/>
    <p:sldId id="495" r:id="rId24"/>
    <p:sldId id="494" r:id="rId25"/>
    <p:sldId id="457" r:id="rId26"/>
  </p:sldIdLst>
  <p:sldSz cx="12192000" cy="6858000"/>
  <p:notesSz cx="6797675" cy="9872663"/>
  <p:custDataLst>
    <p:tags r:id="rId2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1" autoAdjust="0"/>
    <p:restoredTop sz="94748" autoAdjust="0"/>
  </p:normalViewPr>
  <p:slideViewPr>
    <p:cSldViewPr snapToGrid="0">
      <p:cViewPr varScale="1">
        <p:scale>
          <a:sx n="82" d="100"/>
          <a:sy n="82" d="100"/>
        </p:scale>
        <p:origin x="50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31.05.2023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‹Nr.›</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31.05.2023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‹Nr.›</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‹Nr.›</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6.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promovetm.com/" TargetMode="External"/><Relationship Id="rId1" Type="http://schemas.openxmlformats.org/officeDocument/2006/relationships/slideLayout" Target="../slideLayouts/slideLayout19.xml"/><Relationship Id="rId5" Type="http://schemas.openxmlformats.org/officeDocument/2006/relationships/image" Target="../media/image34.sv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4.jpeg"/><Relationship Id="rId1" Type="http://schemas.openxmlformats.org/officeDocument/2006/relationships/slideLayout" Target="../slideLayouts/slideLayout19.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5.png"/><Relationship Id="rId1" Type="http://schemas.openxmlformats.org/officeDocument/2006/relationships/slideLayout" Target="../slideLayouts/slideLayout19.xml"/><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1C39B90-FB3D-48BD-9FA5-6104BF00B95F}"/>
              </a:ext>
            </a:extLst>
          </p:cNvPr>
          <p:cNvSpPr>
            <a:spLocks noGrp="1"/>
          </p:cNvSpPr>
          <p:nvPr>
            <p:ph type="body" sz="quarter" idx="12"/>
          </p:nvPr>
        </p:nvSpPr>
        <p:spPr/>
        <p:txBody>
          <a:bodyPr/>
          <a:lstStyle/>
          <a:p>
            <a:r>
              <a:rPr lang="de-DE" b="1" dirty="0"/>
              <a:t>19.05. / 22.05. / 02.06. </a:t>
            </a:r>
            <a:r>
              <a:rPr lang="de-DE" b="1"/>
              <a:t>/ 05.06. </a:t>
            </a:r>
            <a:r>
              <a:rPr lang="de-DE" b="1" dirty="0"/>
              <a:t>2023</a:t>
            </a:r>
            <a:endParaRPr lang="de-CH" b="1" dirty="0"/>
          </a:p>
        </p:txBody>
      </p:sp>
      <p:sp>
        <p:nvSpPr>
          <p:cNvPr id="2" name="Titel 1">
            <a:extLst>
              <a:ext uri="{FF2B5EF4-FFF2-40B4-BE49-F238E27FC236}">
                <a16:creationId xmlns:a16="http://schemas.microsoft.com/office/drawing/2014/main" id="{5E38A57E-F3AD-4BC0-8FDE-DE7824279ECE}"/>
              </a:ext>
            </a:extLst>
          </p:cNvPr>
          <p:cNvSpPr>
            <a:spLocks noGrp="1"/>
          </p:cNvSpPr>
          <p:nvPr>
            <p:ph type="title"/>
          </p:nvPr>
        </p:nvSpPr>
        <p:spPr/>
        <p:txBody>
          <a:bodyPr/>
          <a:lstStyle/>
          <a:p>
            <a:r>
              <a:rPr lang="de-DE" dirty="0"/>
              <a:t>Workshop 1:</a:t>
            </a:r>
            <a:br>
              <a:rPr lang="de-DE" dirty="0"/>
            </a:br>
            <a:r>
              <a:rPr lang="de-DE" dirty="0"/>
              <a:t>Was ist Führung?</a:t>
            </a:r>
            <a:endParaRPr lang="de-CH" dirty="0"/>
          </a:p>
        </p:txBody>
      </p:sp>
    </p:spTree>
    <p:extLst>
      <p:ext uri="{BB962C8B-B14F-4D97-AF65-F5344CB8AC3E}">
        <p14:creationId xmlns:p14="http://schemas.microsoft.com/office/powerpoint/2010/main" val="38097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a:t>Junior Manager - </a:t>
            </a:r>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de-DE" dirty="0"/>
              <a:t>Woran erkennt ihr gute Führung?</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p:txBody>
          <a:bodyPr/>
          <a:lstStyle/>
          <a:p>
            <a:r>
              <a:rPr lang="de-DE" sz="2000" dirty="0">
                <a:latin typeface="+mj-lt"/>
              </a:rPr>
              <a:t>Bildet Zweiergruppen.</a:t>
            </a:r>
          </a:p>
          <a:p>
            <a:pPr>
              <a:tabLst>
                <a:tab pos="534988" algn="l"/>
              </a:tabLst>
            </a:pPr>
            <a:r>
              <a:rPr lang="de-DE" sz="2000" dirty="0">
                <a:latin typeface="+mj-lt"/>
              </a:rPr>
              <a:t>Diskutiert konkrete Beispiele aus Eurer Praxis, bei denen ihr:</a:t>
            </a:r>
            <a:br>
              <a:rPr lang="de-DE" sz="2000" dirty="0">
                <a:latin typeface="+mj-lt"/>
              </a:rPr>
            </a:br>
            <a:r>
              <a:rPr lang="de-DE" sz="2000" dirty="0">
                <a:latin typeface="+mj-lt"/>
              </a:rPr>
              <a:t>- 	gute Führung erfahren haben</a:t>
            </a:r>
            <a:br>
              <a:rPr lang="de-DE" sz="2000" dirty="0">
                <a:latin typeface="+mj-lt"/>
              </a:rPr>
            </a:br>
            <a:r>
              <a:rPr lang="de-DE" sz="2000" dirty="0">
                <a:latin typeface="+mj-lt"/>
              </a:rPr>
              <a:t>-	wo ihr aber auch der Meinung seid, dass dies </a:t>
            </a:r>
            <a:r>
              <a:rPr lang="de-DE" sz="2000" b="1" dirty="0">
                <a:latin typeface="+mj-lt"/>
              </a:rPr>
              <a:t>nicht</a:t>
            </a:r>
            <a:r>
              <a:rPr lang="de-DE" sz="2000" dirty="0">
                <a:latin typeface="+mj-lt"/>
              </a:rPr>
              <a:t> erfolgt 	ist. </a:t>
            </a:r>
          </a:p>
          <a:p>
            <a:r>
              <a:rPr lang="de-DE" sz="2000" dirty="0">
                <a:latin typeface="+mj-lt"/>
              </a:rPr>
              <a:t>Woran erkennt ihr die beiden Situationen?</a:t>
            </a:r>
          </a:p>
          <a:p>
            <a:r>
              <a:rPr lang="de-DE" sz="2000" dirty="0">
                <a:latin typeface="+mj-lt"/>
              </a:rPr>
              <a:t>Listet gemeinsam </a:t>
            </a:r>
            <a:r>
              <a:rPr lang="de-DE" sz="2000" b="1" dirty="0">
                <a:latin typeface="+mj-lt"/>
              </a:rPr>
              <a:t>positive und negative Merkmale </a:t>
            </a:r>
            <a:r>
              <a:rPr lang="de-DE" sz="2000" dirty="0">
                <a:latin typeface="+mj-lt"/>
              </a:rPr>
              <a:t>auf.</a:t>
            </a:r>
          </a:p>
          <a:p>
            <a:r>
              <a:rPr lang="de-DE" sz="2000" dirty="0">
                <a:latin typeface="+mj-lt"/>
              </a:rPr>
              <a:t>In 15 Minuten treffen wir uns wieder im Plenum.</a:t>
            </a:r>
          </a:p>
          <a:p>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2764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a:t>Senior Manager - </a:t>
            </a:r>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de-DE" dirty="0"/>
              <a:t>Woran erkennt ihr gute Führung?</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p:txBody>
          <a:bodyPr/>
          <a:lstStyle/>
          <a:p>
            <a:r>
              <a:rPr lang="de-DE" sz="2000" dirty="0">
                <a:latin typeface="+mj-lt"/>
              </a:rPr>
              <a:t>Bildet Zweiergruppen.</a:t>
            </a:r>
          </a:p>
          <a:p>
            <a:pPr>
              <a:tabLst>
                <a:tab pos="534988" algn="l"/>
              </a:tabLst>
            </a:pPr>
            <a:r>
              <a:rPr lang="de-DE" sz="2000" dirty="0">
                <a:latin typeface="+mj-lt"/>
              </a:rPr>
              <a:t>Diskutiert konkrete Beispiele aus Eurer Praxis, bei denen ihr:</a:t>
            </a:r>
            <a:br>
              <a:rPr lang="de-DE" sz="2000" dirty="0">
                <a:latin typeface="+mj-lt"/>
              </a:rPr>
            </a:br>
            <a:r>
              <a:rPr lang="de-DE" sz="2000" dirty="0">
                <a:latin typeface="+mj-lt"/>
              </a:rPr>
              <a:t>- 	in Eurem Verständnis gut führt,</a:t>
            </a:r>
            <a:br>
              <a:rPr lang="de-DE" sz="2000" dirty="0">
                <a:latin typeface="+mj-lt"/>
              </a:rPr>
            </a:br>
            <a:r>
              <a:rPr lang="de-DE" sz="2000" dirty="0">
                <a:latin typeface="+mj-lt"/>
              </a:rPr>
              <a:t>-	Euren Ansprüchen nicht gerecht werdet.</a:t>
            </a:r>
          </a:p>
          <a:p>
            <a:r>
              <a:rPr lang="de-DE" sz="2000" dirty="0">
                <a:latin typeface="+mj-lt"/>
              </a:rPr>
              <a:t>Welche Rahmenbedingungen müssen gegeben sein, dass ihr gut bzw. weniger gut führt?</a:t>
            </a:r>
          </a:p>
          <a:p>
            <a:r>
              <a:rPr lang="de-DE" sz="2000" dirty="0">
                <a:latin typeface="+mj-lt"/>
              </a:rPr>
              <a:t>Listet gemeinsam </a:t>
            </a:r>
            <a:r>
              <a:rPr lang="de-DE" sz="2000" b="1" dirty="0">
                <a:latin typeface="+mj-lt"/>
              </a:rPr>
              <a:t>positive und negative Merkmale </a:t>
            </a:r>
            <a:r>
              <a:rPr lang="de-DE" sz="2000" dirty="0">
                <a:latin typeface="+mj-lt"/>
              </a:rPr>
              <a:t>auf.</a:t>
            </a:r>
          </a:p>
          <a:p>
            <a:r>
              <a:rPr lang="de-DE" sz="2000" dirty="0">
                <a:latin typeface="+mj-lt"/>
              </a:rPr>
              <a:t>In 15 Minuten treffen wir uns wieder im Plenum.</a:t>
            </a:r>
          </a:p>
          <a:p>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3423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err="1"/>
              <a:t>Breakout</a:t>
            </a:r>
            <a:r>
              <a:rPr lang="de-DE" dirty="0"/>
              <a:t> Session: Synthese</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de-DE" dirty="0"/>
              <a:t>Woran erkennt ihr gute Führung?</a:t>
            </a:r>
            <a:endParaRPr lang="de-CH"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graphicFrame>
        <p:nvGraphicFramePr>
          <p:cNvPr id="8" name="Tabelle 8">
            <a:extLst>
              <a:ext uri="{FF2B5EF4-FFF2-40B4-BE49-F238E27FC236}">
                <a16:creationId xmlns:a16="http://schemas.microsoft.com/office/drawing/2014/main" id="{83E673C9-750A-0AC2-79DB-D0E1F76C4FC3}"/>
              </a:ext>
            </a:extLst>
          </p:cNvPr>
          <p:cNvGraphicFramePr>
            <a:graphicFrameLocks noGrp="1"/>
          </p:cNvGraphicFramePr>
          <p:nvPr>
            <p:extLst>
              <p:ext uri="{D42A27DB-BD31-4B8C-83A1-F6EECF244321}">
                <p14:modId xmlns:p14="http://schemas.microsoft.com/office/powerpoint/2010/main" val="3213251525"/>
              </p:ext>
            </p:extLst>
          </p:nvPr>
        </p:nvGraphicFramePr>
        <p:xfrm>
          <a:off x="184538" y="2182637"/>
          <a:ext cx="5423160" cy="3474720"/>
        </p:xfrm>
        <a:graphic>
          <a:graphicData uri="http://schemas.openxmlformats.org/drawingml/2006/table">
            <a:tbl>
              <a:tblPr firstRow="1" bandRow="1">
                <a:tableStyleId>{5C22544A-7EE6-4342-B048-85BDC9FD1C3A}</a:tableStyleId>
              </a:tblPr>
              <a:tblGrid>
                <a:gridCol w="2711580">
                  <a:extLst>
                    <a:ext uri="{9D8B030D-6E8A-4147-A177-3AD203B41FA5}">
                      <a16:colId xmlns:a16="http://schemas.microsoft.com/office/drawing/2014/main" val="2538066300"/>
                    </a:ext>
                  </a:extLst>
                </a:gridCol>
                <a:gridCol w="2711580">
                  <a:extLst>
                    <a:ext uri="{9D8B030D-6E8A-4147-A177-3AD203B41FA5}">
                      <a16:colId xmlns:a16="http://schemas.microsoft.com/office/drawing/2014/main" val="774195998"/>
                    </a:ext>
                  </a:extLst>
                </a:gridCol>
              </a:tblGrid>
              <a:tr h="349771">
                <a:tc gridSpan="2">
                  <a:txBody>
                    <a:bodyPr/>
                    <a:lstStyle/>
                    <a:p>
                      <a:pPr algn="ctr"/>
                      <a:r>
                        <a:rPr lang="de-DE" dirty="0"/>
                        <a:t>Junior Manager</a:t>
                      </a:r>
                      <a:endParaRPr lang="de-CH" dirty="0"/>
                    </a:p>
                  </a:txBody>
                  <a:tcPr/>
                </a:tc>
                <a:tc hMerge="1">
                  <a:txBody>
                    <a:bodyPr/>
                    <a:lstStyle/>
                    <a:p>
                      <a:pPr algn="ctr"/>
                      <a:endParaRPr lang="de-CH" dirty="0"/>
                    </a:p>
                  </a:txBody>
                  <a:tcPr/>
                </a:tc>
                <a:extLst>
                  <a:ext uri="{0D108BD9-81ED-4DB2-BD59-A6C34878D82A}">
                    <a16:rowId xmlns:a16="http://schemas.microsoft.com/office/drawing/2014/main" val="3020345795"/>
                  </a:ext>
                </a:extLst>
              </a:tr>
              <a:tr h="862449">
                <a:tc>
                  <a:txBody>
                    <a:bodyPr/>
                    <a:lstStyle/>
                    <a:p>
                      <a:pPr algn="ctr"/>
                      <a:r>
                        <a:rPr lang="de-DE" dirty="0"/>
                        <a:t>Woran erkenne ich gute Führung?</a:t>
                      </a:r>
                      <a:endParaRPr lang="de-CH" dirty="0"/>
                    </a:p>
                  </a:txBody>
                  <a:tcPr/>
                </a:tc>
                <a:tc>
                  <a:txBody>
                    <a:bodyPr/>
                    <a:lstStyle/>
                    <a:p>
                      <a:pPr algn="ctr"/>
                      <a:r>
                        <a:rPr lang="de-DE" dirty="0"/>
                        <a:t>Woran erkenne ich, </a:t>
                      </a:r>
                      <a:br>
                        <a:rPr lang="de-DE" dirty="0"/>
                      </a:br>
                      <a:r>
                        <a:rPr lang="de-DE" dirty="0"/>
                        <a:t>dass keine gute Führung stattfindet?</a:t>
                      </a:r>
                      <a:endParaRPr lang="de-CH" dirty="0"/>
                    </a:p>
                  </a:txBody>
                  <a:tcPr/>
                </a:tc>
                <a:extLst>
                  <a:ext uri="{0D108BD9-81ED-4DB2-BD59-A6C34878D82A}">
                    <a16:rowId xmlns:a16="http://schemas.microsoft.com/office/drawing/2014/main" val="1774928753"/>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2560387897"/>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1824051479"/>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3717883337"/>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2338421734"/>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3390349202"/>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4059311068"/>
                  </a:ext>
                </a:extLst>
              </a:tr>
            </a:tbl>
          </a:graphicData>
        </a:graphic>
      </p:graphicFrame>
      <p:pic>
        <p:nvPicPr>
          <p:cNvPr id="9" name="Grafik 8" descr="Benutzer mit einfarbiger Füllung">
            <a:extLst>
              <a:ext uri="{FF2B5EF4-FFF2-40B4-BE49-F238E27FC236}">
                <a16:creationId xmlns:a16="http://schemas.microsoft.com/office/drawing/2014/main" id="{4F87D9D7-930B-06C2-5B4A-EF52EE53F3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graphicFrame>
        <p:nvGraphicFramePr>
          <p:cNvPr id="6" name="Tabelle 8">
            <a:extLst>
              <a:ext uri="{FF2B5EF4-FFF2-40B4-BE49-F238E27FC236}">
                <a16:creationId xmlns:a16="http://schemas.microsoft.com/office/drawing/2014/main" id="{7630133D-7A80-F30F-C833-FBDFC0569CAE}"/>
              </a:ext>
            </a:extLst>
          </p:cNvPr>
          <p:cNvGraphicFramePr>
            <a:graphicFrameLocks noGrp="1"/>
          </p:cNvGraphicFramePr>
          <p:nvPr>
            <p:extLst>
              <p:ext uri="{D42A27DB-BD31-4B8C-83A1-F6EECF244321}">
                <p14:modId xmlns:p14="http://schemas.microsoft.com/office/powerpoint/2010/main" val="2011459120"/>
              </p:ext>
            </p:extLst>
          </p:nvPr>
        </p:nvGraphicFramePr>
        <p:xfrm>
          <a:off x="6368308" y="2182637"/>
          <a:ext cx="5423160" cy="3422769"/>
        </p:xfrm>
        <a:graphic>
          <a:graphicData uri="http://schemas.openxmlformats.org/drawingml/2006/table">
            <a:tbl>
              <a:tblPr firstRow="1" bandRow="1">
                <a:tableStyleId>{5C22544A-7EE6-4342-B048-85BDC9FD1C3A}</a:tableStyleId>
              </a:tblPr>
              <a:tblGrid>
                <a:gridCol w="2711580">
                  <a:extLst>
                    <a:ext uri="{9D8B030D-6E8A-4147-A177-3AD203B41FA5}">
                      <a16:colId xmlns:a16="http://schemas.microsoft.com/office/drawing/2014/main" val="2538066300"/>
                    </a:ext>
                  </a:extLst>
                </a:gridCol>
                <a:gridCol w="2711580">
                  <a:extLst>
                    <a:ext uri="{9D8B030D-6E8A-4147-A177-3AD203B41FA5}">
                      <a16:colId xmlns:a16="http://schemas.microsoft.com/office/drawing/2014/main" val="774195998"/>
                    </a:ext>
                  </a:extLst>
                </a:gridCol>
              </a:tblGrid>
              <a:tr h="349771">
                <a:tc gridSpan="2">
                  <a:txBody>
                    <a:bodyPr/>
                    <a:lstStyle/>
                    <a:p>
                      <a:pPr algn="ctr"/>
                      <a:r>
                        <a:rPr lang="de-DE" dirty="0"/>
                        <a:t>Senior Manager</a:t>
                      </a:r>
                      <a:endParaRPr lang="de-CH" dirty="0"/>
                    </a:p>
                  </a:txBody>
                  <a:tcPr/>
                </a:tc>
                <a:tc hMerge="1">
                  <a:txBody>
                    <a:bodyPr/>
                    <a:lstStyle/>
                    <a:p>
                      <a:pPr algn="ctr"/>
                      <a:endParaRPr lang="de-CH" dirty="0"/>
                    </a:p>
                  </a:txBody>
                  <a:tcPr/>
                </a:tc>
                <a:extLst>
                  <a:ext uri="{0D108BD9-81ED-4DB2-BD59-A6C34878D82A}">
                    <a16:rowId xmlns:a16="http://schemas.microsoft.com/office/drawing/2014/main" val="3020345795"/>
                  </a:ext>
                </a:extLst>
              </a:tr>
              <a:tr h="862449">
                <a:tc>
                  <a:txBody>
                    <a:bodyPr/>
                    <a:lstStyle/>
                    <a:p>
                      <a:pPr algn="ctr"/>
                      <a:r>
                        <a:rPr lang="de-DE" dirty="0"/>
                        <a:t>Wann führe ich gut?</a:t>
                      </a:r>
                      <a:endParaRPr lang="de-CH" dirty="0"/>
                    </a:p>
                  </a:txBody>
                  <a:tcPr/>
                </a:tc>
                <a:tc>
                  <a:txBody>
                    <a:bodyPr/>
                    <a:lstStyle/>
                    <a:p>
                      <a:pPr algn="ctr"/>
                      <a:r>
                        <a:rPr lang="de-DE" dirty="0"/>
                        <a:t>Wann werde ich diesem Anspruch nicht gerecht?</a:t>
                      </a:r>
                      <a:endParaRPr lang="de-CH" dirty="0"/>
                    </a:p>
                  </a:txBody>
                  <a:tcPr/>
                </a:tc>
                <a:extLst>
                  <a:ext uri="{0D108BD9-81ED-4DB2-BD59-A6C34878D82A}">
                    <a16:rowId xmlns:a16="http://schemas.microsoft.com/office/drawing/2014/main" val="1774928753"/>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2560387897"/>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1824051479"/>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3717883337"/>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2338421734"/>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3390349202"/>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4059311068"/>
                  </a:ext>
                </a:extLst>
              </a:tr>
            </a:tbl>
          </a:graphicData>
        </a:graphic>
      </p:graphicFrame>
    </p:spTree>
    <p:extLst>
      <p:ext uri="{BB962C8B-B14F-4D97-AF65-F5344CB8AC3E}">
        <p14:creationId xmlns:p14="http://schemas.microsoft.com/office/powerpoint/2010/main" val="85531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Die innere Einstellung</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pic>
        <p:nvPicPr>
          <p:cNvPr id="4098" name="Picture 2">
            <a:extLst>
              <a:ext uri="{FF2B5EF4-FFF2-40B4-BE49-F238E27FC236}">
                <a16:creationId xmlns:a16="http://schemas.microsoft.com/office/drawing/2014/main" id="{7238BA55-B0F6-D0F0-DE1F-AAFB209C9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745" y="1639440"/>
            <a:ext cx="5072510" cy="5072510"/>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Gruppe von Männern mit einfarbiger Füllung">
            <a:extLst>
              <a:ext uri="{FF2B5EF4-FFF2-40B4-BE49-F238E27FC236}">
                <a16:creationId xmlns:a16="http://schemas.microsoft.com/office/drawing/2014/main" id="{2F709216-AD11-43C1-BF79-42DA04D651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9256" y="696089"/>
            <a:ext cx="556456" cy="556456"/>
          </a:xfrm>
          <a:prstGeom prst="rect">
            <a:avLst/>
          </a:prstGeom>
        </p:spPr>
      </p:pic>
    </p:spTree>
    <p:extLst>
      <p:ext uri="{BB962C8B-B14F-4D97-AF65-F5344CB8AC3E}">
        <p14:creationId xmlns:p14="http://schemas.microsoft.com/office/powerpoint/2010/main" val="35990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Junior Manager - Workshop 1</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Mein Entwicklungsplan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möchte ich in meiner Führung verändern? Warum?</a:t>
            </a:r>
          </a:p>
          <a:p>
            <a:pPr algn="ctr"/>
            <a:endParaRPr lang="de-DE" dirty="0"/>
          </a:p>
          <a:p>
            <a:pPr algn="ctr"/>
            <a:endParaRPr lang="de-DE" dirty="0"/>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baue ich meine/n Vorgesetzte/n und mein Team</a:t>
            </a:r>
            <a:br>
              <a:rPr lang="de-DE" dirty="0"/>
            </a:br>
            <a:r>
              <a:rPr lang="de-DE" dirty="0"/>
              <a:t>in die Entwicklung ein?</a:t>
            </a:r>
          </a:p>
          <a:p>
            <a:pPr algn="ctr"/>
            <a:endParaRPr lang="de-DE"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Woran erkennt mein/e Vorgesetzte/r und mein Team die</a:t>
            </a:r>
          </a:p>
          <a:p>
            <a:pPr algn="ctr"/>
            <a:r>
              <a:rPr lang="de-DE" dirty="0"/>
              <a:t>Entwicklung?</a:t>
            </a:r>
          </a:p>
          <a:p>
            <a:pPr algn="ctr"/>
            <a:endParaRPr lang="de-DE"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passiert, wenn die Veränderung nicht </a:t>
            </a:r>
            <a:r>
              <a:rPr lang="de-DE"/>
              <a:t>eintritt?</a:t>
            </a:r>
          </a:p>
          <a:p>
            <a:pPr algn="ctr"/>
            <a:endParaRPr lang="de-DE" dirty="0"/>
          </a:p>
          <a:p>
            <a:pPr algn="ctr"/>
            <a:endParaRPr lang="de-DE"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Entwicklungsplan von:</a:t>
            </a:r>
          </a:p>
          <a:p>
            <a:pPr algn="ctr"/>
            <a:endParaRPr lang="de-DE" dirty="0"/>
          </a:p>
          <a:p>
            <a:pPr algn="ctr"/>
            <a:endParaRPr lang="de-DE" dirty="0"/>
          </a:p>
          <a:p>
            <a:pPr algn="ctr"/>
            <a:r>
              <a:rPr lang="de-DE" dirty="0"/>
              <a:t>Mein Buddy ist:</a:t>
            </a:r>
          </a:p>
          <a:p>
            <a:pPr algn="ctr"/>
            <a:endParaRPr lang="de-DE" dirty="0"/>
          </a:p>
          <a:p>
            <a:pPr algn="ctr"/>
            <a:endParaRPr lang="de-DE" dirty="0"/>
          </a:p>
          <a:p>
            <a:pPr algn="ctr"/>
            <a:endParaRPr lang="de-DE" dirty="0"/>
          </a:p>
          <a:p>
            <a:pPr algn="ctr"/>
            <a:r>
              <a:rPr lang="de-DE" dirty="0"/>
              <a:t>Beobachtungen Buddy:</a:t>
            </a:r>
          </a:p>
          <a:p>
            <a:pPr algn="ctr"/>
            <a:endParaRPr lang="de-DE" dirty="0"/>
          </a:p>
          <a:p>
            <a:pPr algn="ctr"/>
            <a:endParaRPr lang="de-DE" dirty="0"/>
          </a:p>
          <a:p>
            <a:pPr algn="ctr"/>
            <a:endParaRPr lang="de-DE" dirty="0"/>
          </a:p>
          <a:p>
            <a:pPr algn="ctr"/>
            <a:r>
              <a:rPr lang="de-DE" dirty="0"/>
              <a:t>Beobachtungen Coach:</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Senior Manager - Workshop 1</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Mein Entwicklungsplan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788130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Worauf möchte ich in meiner Führung vermehrt achten?</a:t>
            </a:r>
          </a:p>
          <a:p>
            <a:pPr algn="ctr"/>
            <a:endParaRPr lang="de-DE" dirty="0"/>
          </a:p>
          <a:p>
            <a:pPr algn="ctr"/>
            <a:endParaRPr lang="de-DE" dirty="0"/>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788130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Woran erkennt mein Umfeld die Entwicklung?</a:t>
            </a:r>
          </a:p>
          <a:p>
            <a:pPr algn="ctr"/>
            <a:endParaRPr lang="de-DE"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8556172"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Entwicklungsplan von:</a:t>
            </a:r>
          </a:p>
          <a:p>
            <a:pPr algn="ctr"/>
            <a:endParaRPr lang="de-DE" dirty="0"/>
          </a:p>
          <a:p>
            <a:pPr algn="ctr"/>
            <a:endParaRPr lang="de-DE" dirty="0"/>
          </a:p>
          <a:p>
            <a:pPr algn="ctr"/>
            <a:r>
              <a:rPr lang="de-DE" dirty="0"/>
              <a:t>Mein Buddy ist:</a:t>
            </a:r>
          </a:p>
          <a:p>
            <a:pPr algn="ctr"/>
            <a:endParaRPr lang="de-DE" dirty="0"/>
          </a:p>
          <a:p>
            <a:pPr algn="ctr"/>
            <a:endParaRPr lang="de-DE" dirty="0"/>
          </a:p>
          <a:p>
            <a:pPr algn="ctr"/>
            <a:endParaRPr lang="de-DE" dirty="0"/>
          </a:p>
          <a:p>
            <a:pPr algn="ctr"/>
            <a:r>
              <a:rPr lang="de-DE" dirty="0"/>
              <a:t>Beobachtungen Buddy:</a:t>
            </a:r>
          </a:p>
          <a:p>
            <a:pPr algn="ctr"/>
            <a:endParaRPr lang="de-DE" dirty="0"/>
          </a:p>
          <a:p>
            <a:pPr algn="ctr"/>
            <a:endParaRPr lang="de-DE" dirty="0"/>
          </a:p>
          <a:p>
            <a:pPr algn="ctr"/>
            <a:endParaRPr lang="de-DE" dirty="0"/>
          </a:p>
          <a:p>
            <a:pPr algn="ctr"/>
            <a:r>
              <a:rPr lang="de-DE" dirty="0"/>
              <a:t>Beobachtungen Coach:</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272031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err="1"/>
              <a:t>Buddies</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Mein Entwicklungsplan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graphicFrame>
        <p:nvGraphicFramePr>
          <p:cNvPr id="7" name="Tabelle 9">
            <a:extLst>
              <a:ext uri="{FF2B5EF4-FFF2-40B4-BE49-F238E27FC236}">
                <a16:creationId xmlns:a16="http://schemas.microsoft.com/office/drawing/2014/main" id="{3953CA46-5A7B-9571-9102-36A3FDD4BFBF}"/>
              </a:ext>
            </a:extLst>
          </p:cNvPr>
          <p:cNvGraphicFramePr>
            <a:graphicFrameLocks noGrp="1"/>
          </p:cNvGraphicFramePr>
          <p:nvPr>
            <p:extLst>
              <p:ext uri="{D42A27DB-BD31-4B8C-83A1-F6EECF244321}">
                <p14:modId xmlns:p14="http://schemas.microsoft.com/office/powerpoint/2010/main" val="1903581377"/>
              </p:ext>
            </p:extLst>
          </p:nvPr>
        </p:nvGraphicFramePr>
        <p:xfrm>
          <a:off x="1126930" y="2109927"/>
          <a:ext cx="4396792" cy="2966720"/>
        </p:xfrm>
        <a:graphic>
          <a:graphicData uri="http://schemas.openxmlformats.org/drawingml/2006/table">
            <a:tbl>
              <a:tblPr firstRow="1" bandRow="1">
                <a:tableStyleId>{5C22544A-7EE6-4342-B048-85BDC9FD1C3A}</a:tableStyleId>
              </a:tblPr>
              <a:tblGrid>
                <a:gridCol w="2198396">
                  <a:extLst>
                    <a:ext uri="{9D8B030D-6E8A-4147-A177-3AD203B41FA5}">
                      <a16:colId xmlns:a16="http://schemas.microsoft.com/office/drawing/2014/main" val="1630029222"/>
                    </a:ext>
                  </a:extLst>
                </a:gridCol>
                <a:gridCol w="2198396">
                  <a:extLst>
                    <a:ext uri="{9D8B030D-6E8A-4147-A177-3AD203B41FA5}">
                      <a16:colId xmlns:a16="http://schemas.microsoft.com/office/drawing/2014/main" val="1940944260"/>
                    </a:ext>
                  </a:extLst>
                </a:gridCol>
              </a:tblGrid>
              <a:tr h="370840">
                <a:tc gridSpan="2">
                  <a:txBody>
                    <a:bodyPr/>
                    <a:lstStyle/>
                    <a:p>
                      <a:pPr algn="ctr"/>
                      <a:r>
                        <a:rPr lang="de-DE" dirty="0"/>
                        <a:t>Junior-</a:t>
                      </a:r>
                      <a:r>
                        <a:rPr lang="de-DE" dirty="0" err="1"/>
                        <a:t>Buddies</a:t>
                      </a:r>
                      <a:endParaRPr lang="de-CH" dirty="0"/>
                    </a:p>
                  </a:txBody>
                  <a:tcPr/>
                </a:tc>
                <a:tc hMerge="1">
                  <a:txBody>
                    <a:bodyPr/>
                    <a:lstStyle/>
                    <a:p>
                      <a:endParaRPr lang="de-CH" dirty="0"/>
                    </a:p>
                  </a:txBody>
                  <a:tcPr/>
                </a:tc>
                <a:extLst>
                  <a:ext uri="{0D108BD9-81ED-4DB2-BD59-A6C34878D82A}">
                    <a16:rowId xmlns:a16="http://schemas.microsoft.com/office/drawing/2014/main" val="1658066066"/>
                  </a:ext>
                </a:extLst>
              </a:tr>
              <a:tr h="370840">
                <a:tc>
                  <a:txBody>
                    <a:bodyPr/>
                    <a:lstStyle/>
                    <a:p>
                      <a:endParaRPr lang="de-CH" dirty="0"/>
                    </a:p>
                  </a:txBody>
                  <a:tcPr/>
                </a:tc>
                <a:tc>
                  <a:txBody>
                    <a:bodyPr/>
                    <a:lstStyle/>
                    <a:p>
                      <a:endParaRPr lang="de-CH"/>
                    </a:p>
                  </a:txBody>
                  <a:tcPr/>
                </a:tc>
                <a:extLst>
                  <a:ext uri="{0D108BD9-81ED-4DB2-BD59-A6C34878D82A}">
                    <a16:rowId xmlns:a16="http://schemas.microsoft.com/office/drawing/2014/main" val="3324150572"/>
                  </a:ext>
                </a:extLst>
              </a:tr>
              <a:tr h="370840">
                <a:tc>
                  <a:txBody>
                    <a:bodyPr/>
                    <a:lstStyle/>
                    <a:p>
                      <a:endParaRPr lang="de-CH" dirty="0"/>
                    </a:p>
                  </a:txBody>
                  <a:tcPr/>
                </a:tc>
                <a:tc>
                  <a:txBody>
                    <a:bodyPr/>
                    <a:lstStyle/>
                    <a:p>
                      <a:endParaRPr lang="de-CH" dirty="0"/>
                    </a:p>
                  </a:txBody>
                  <a:tcPr/>
                </a:tc>
                <a:extLst>
                  <a:ext uri="{0D108BD9-81ED-4DB2-BD59-A6C34878D82A}">
                    <a16:rowId xmlns:a16="http://schemas.microsoft.com/office/drawing/2014/main" val="1544478790"/>
                  </a:ext>
                </a:extLst>
              </a:tr>
              <a:tr h="370840">
                <a:tc>
                  <a:txBody>
                    <a:bodyPr/>
                    <a:lstStyle/>
                    <a:p>
                      <a:endParaRPr lang="de-CH" dirty="0"/>
                    </a:p>
                  </a:txBody>
                  <a:tcPr/>
                </a:tc>
                <a:tc>
                  <a:txBody>
                    <a:bodyPr/>
                    <a:lstStyle/>
                    <a:p>
                      <a:endParaRPr lang="de-CH"/>
                    </a:p>
                  </a:txBody>
                  <a:tcPr/>
                </a:tc>
                <a:extLst>
                  <a:ext uri="{0D108BD9-81ED-4DB2-BD59-A6C34878D82A}">
                    <a16:rowId xmlns:a16="http://schemas.microsoft.com/office/drawing/2014/main" val="2815301806"/>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194150305"/>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72970383"/>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157353641"/>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437416038"/>
                  </a:ext>
                </a:extLst>
              </a:tr>
            </a:tbl>
          </a:graphicData>
        </a:graphic>
      </p:graphicFrame>
      <p:graphicFrame>
        <p:nvGraphicFramePr>
          <p:cNvPr id="12" name="Tabelle 9">
            <a:extLst>
              <a:ext uri="{FF2B5EF4-FFF2-40B4-BE49-F238E27FC236}">
                <a16:creationId xmlns:a16="http://schemas.microsoft.com/office/drawing/2014/main" id="{28DAF4A0-AD4D-3006-1015-269853AE8EC1}"/>
              </a:ext>
            </a:extLst>
          </p:cNvPr>
          <p:cNvGraphicFramePr>
            <a:graphicFrameLocks noGrp="1"/>
          </p:cNvGraphicFramePr>
          <p:nvPr>
            <p:extLst>
              <p:ext uri="{D42A27DB-BD31-4B8C-83A1-F6EECF244321}">
                <p14:modId xmlns:p14="http://schemas.microsoft.com/office/powerpoint/2010/main" val="4108017598"/>
              </p:ext>
            </p:extLst>
          </p:nvPr>
        </p:nvGraphicFramePr>
        <p:xfrm>
          <a:off x="6588449" y="2109927"/>
          <a:ext cx="4396792" cy="2966720"/>
        </p:xfrm>
        <a:graphic>
          <a:graphicData uri="http://schemas.openxmlformats.org/drawingml/2006/table">
            <a:tbl>
              <a:tblPr firstRow="1" bandRow="1">
                <a:tableStyleId>{5C22544A-7EE6-4342-B048-85BDC9FD1C3A}</a:tableStyleId>
              </a:tblPr>
              <a:tblGrid>
                <a:gridCol w="2198396">
                  <a:extLst>
                    <a:ext uri="{9D8B030D-6E8A-4147-A177-3AD203B41FA5}">
                      <a16:colId xmlns:a16="http://schemas.microsoft.com/office/drawing/2014/main" val="1630029222"/>
                    </a:ext>
                  </a:extLst>
                </a:gridCol>
                <a:gridCol w="2198396">
                  <a:extLst>
                    <a:ext uri="{9D8B030D-6E8A-4147-A177-3AD203B41FA5}">
                      <a16:colId xmlns:a16="http://schemas.microsoft.com/office/drawing/2014/main" val="1940944260"/>
                    </a:ext>
                  </a:extLst>
                </a:gridCol>
              </a:tblGrid>
              <a:tr h="370840">
                <a:tc gridSpan="2">
                  <a:txBody>
                    <a:bodyPr/>
                    <a:lstStyle/>
                    <a:p>
                      <a:pPr algn="ctr"/>
                      <a:r>
                        <a:rPr lang="de-DE" dirty="0"/>
                        <a:t>Senior-</a:t>
                      </a:r>
                      <a:r>
                        <a:rPr lang="de-DE" dirty="0" err="1"/>
                        <a:t>Buddies</a:t>
                      </a:r>
                      <a:endParaRPr lang="de-CH" dirty="0"/>
                    </a:p>
                  </a:txBody>
                  <a:tcPr/>
                </a:tc>
                <a:tc hMerge="1">
                  <a:txBody>
                    <a:bodyPr/>
                    <a:lstStyle/>
                    <a:p>
                      <a:endParaRPr lang="de-CH" dirty="0"/>
                    </a:p>
                  </a:txBody>
                  <a:tcPr/>
                </a:tc>
                <a:extLst>
                  <a:ext uri="{0D108BD9-81ED-4DB2-BD59-A6C34878D82A}">
                    <a16:rowId xmlns:a16="http://schemas.microsoft.com/office/drawing/2014/main" val="1658066066"/>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324150572"/>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1544478790"/>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2815301806"/>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194150305"/>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72970383"/>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157353641"/>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437416038"/>
                  </a:ext>
                </a:extLst>
              </a:tr>
            </a:tbl>
          </a:graphicData>
        </a:graphic>
      </p:graphicFrame>
    </p:spTree>
    <p:extLst>
      <p:ext uri="{BB962C8B-B14F-4D97-AF65-F5344CB8AC3E}">
        <p14:creationId xmlns:p14="http://schemas.microsoft.com/office/powerpoint/2010/main" val="401804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www.slido.com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Interaktives Feedback</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sp>
        <p:nvSpPr>
          <p:cNvPr id="18" name="Rechteck: abgerundete Ecken 17">
            <a:extLst>
              <a:ext uri="{FF2B5EF4-FFF2-40B4-BE49-F238E27FC236}">
                <a16:creationId xmlns:a16="http://schemas.microsoft.com/office/drawing/2014/main" id="{BB4B25AE-6809-7554-935B-6C898183A58B}"/>
              </a:ext>
            </a:extLst>
          </p:cNvPr>
          <p:cNvSpPr/>
          <p:nvPr/>
        </p:nvSpPr>
        <p:spPr>
          <a:xfrm>
            <a:off x="376287" y="1799108"/>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beurteilst Du Deinen „Aufwand/Ertrag“ aus diesem Workshop?</a:t>
            </a:r>
          </a:p>
        </p:txBody>
      </p:sp>
      <p:sp>
        <p:nvSpPr>
          <p:cNvPr id="19" name="Rechteck: abgerundete Ecken 18">
            <a:extLst>
              <a:ext uri="{FF2B5EF4-FFF2-40B4-BE49-F238E27FC236}">
                <a16:creationId xmlns:a16="http://schemas.microsoft.com/office/drawing/2014/main" id="{30B662BB-D3BC-1BF7-72BF-EC4E8B4D45F5}"/>
              </a:ext>
            </a:extLst>
          </p:cNvPr>
          <p:cNvSpPr/>
          <p:nvPr/>
        </p:nvSpPr>
        <p:spPr>
          <a:xfrm>
            <a:off x="374844" y="2909451"/>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a:t>
            </a:r>
            <a:r>
              <a:rPr lang="de-DE" dirty="0" err="1"/>
              <a:t>gross</a:t>
            </a:r>
            <a:r>
              <a:rPr lang="de-DE" dirty="0"/>
              <a:t> ist der Nutzen für Dich aus diesem Workshop?</a:t>
            </a:r>
          </a:p>
        </p:txBody>
      </p:sp>
      <p:sp>
        <p:nvSpPr>
          <p:cNvPr id="20" name="Rechteck: abgerundete Ecken 19">
            <a:extLst>
              <a:ext uri="{FF2B5EF4-FFF2-40B4-BE49-F238E27FC236}">
                <a16:creationId xmlns:a16="http://schemas.microsoft.com/office/drawing/2014/main" id="{563038AE-6A2C-E123-7866-B44BC00F0961}"/>
              </a:ext>
            </a:extLst>
          </p:cNvPr>
          <p:cNvSpPr/>
          <p:nvPr/>
        </p:nvSpPr>
        <p:spPr>
          <a:xfrm>
            <a:off x="384175" y="4019794"/>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nimmst Du für Dich mit</a:t>
            </a:r>
          </a:p>
          <a:p>
            <a:pPr algn="ctr"/>
            <a:r>
              <a:rPr lang="de-DE" dirty="0"/>
              <a:t> aus diesem Workshop?</a:t>
            </a:r>
          </a:p>
        </p:txBody>
      </p:sp>
      <p:sp>
        <p:nvSpPr>
          <p:cNvPr id="22" name="Rechteck: abgerundete Ecken 21">
            <a:extLst>
              <a:ext uri="{FF2B5EF4-FFF2-40B4-BE49-F238E27FC236}">
                <a16:creationId xmlns:a16="http://schemas.microsoft.com/office/drawing/2014/main" id="{3FFBEF31-1ECD-D602-F04D-5D7CBC19EAD8}"/>
              </a:ext>
            </a:extLst>
          </p:cNvPr>
          <p:cNvSpPr/>
          <p:nvPr/>
        </p:nvSpPr>
        <p:spPr>
          <a:xfrm>
            <a:off x="4167626" y="1788255"/>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abgerundete Ecken 22">
            <a:extLst>
              <a:ext uri="{FF2B5EF4-FFF2-40B4-BE49-F238E27FC236}">
                <a16:creationId xmlns:a16="http://schemas.microsoft.com/office/drawing/2014/main" id="{843BC33B-84D8-DDB0-0ED1-8E7095468BEB}"/>
              </a:ext>
            </a:extLst>
          </p:cNvPr>
          <p:cNvSpPr/>
          <p:nvPr/>
        </p:nvSpPr>
        <p:spPr>
          <a:xfrm>
            <a:off x="4167626" y="2910973"/>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abgerundete Ecken 23">
            <a:extLst>
              <a:ext uri="{FF2B5EF4-FFF2-40B4-BE49-F238E27FC236}">
                <a16:creationId xmlns:a16="http://schemas.microsoft.com/office/drawing/2014/main" id="{D883F457-AFDA-10AE-B196-85BB61C2514C}"/>
              </a:ext>
            </a:extLst>
          </p:cNvPr>
          <p:cNvSpPr/>
          <p:nvPr/>
        </p:nvSpPr>
        <p:spPr>
          <a:xfrm>
            <a:off x="4167626" y="4033691"/>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descr="Zurück mit einfarbiger Füllung">
            <a:extLst>
              <a:ext uri="{FF2B5EF4-FFF2-40B4-BE49-F238E27FC236}">
                <a16:creationId xmlns:a16="http://schemas.microsoft.com/office/drawing/2014/main" id="{14AC3315-F9FB-4C88-2ABD-9F5748236D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3392" y="694201"/>
            <a:ext cx="506526" cy="494214"/>
          </a:xfrm>
          <a:prstGeom prst="rect">
            <a:avLst/>
          </a:prstGeom>
        </p:spPr>
      </p:pic>
      <p:pic>
        <p:nvPicPr>
          <p:cNvPr id="27" name="Grafik 26" descr="Zurück mit einfarbiger Füllung">
            <a:extLst>
              <a:ext uri="{FF2B5EF4-FFF2-40B4-BE49-F238E27FC236}">
                <a16:creationId xmlns:a16="http://schemas.microsoft.com/office/drawing/2014/main" id="{5D8E05F8-63AA-B0CB-73A6-E29FF7F80C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052959" y="903984"/>
            <a:ext cx="506526" cy="494214"/>
          </a:xfrm>
          <a:prstGeom prst="rect">
            <a:avLst/>
          </a:prstGeom>
        </p:spPr>
      </p:pic>
    </p:spTree>
    <p:extLst>
      <p:ext uri="{BB962C8B-B14F-4D97-AF65-F5344CB8AC3E}">
        <p14:creationId xmlns:p14="http://schemas.microsoft.com/office/powerpoint/2010/main" val="38020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C2DE5-6CA7-4861-9498-8079BD569C99}"/>
              </a:ext>
            </a:extLst>
          </p:cNvPr>
          <p:cNvSpPr>
            <a:spLocks noGrp="1"/>
          </p:cNvSpPr>
          <p:nvPr>
            <p:ph type="title"/>
          </p:nvPr>
        </p:nvSpPr>
        <p:spPr>
          <a:xfrm>
            <a:off x="2248678" y="2885622"/>
            <a:ext cx="7671989" cy="1662211"/>
          </a:xfrm>
        </p:spPr>
        <p:txBody>
          <a:bodyPr/>
          <a:lstStyle/>
          <a:p>
            <a:r>
              <a:rPr lang="de-DE" dirty="0"/>
              <a:t>Vielen Dank für Dein Mitgestalten!</a:t>
            </a:r>
            <a:endParaRPr lang="de-CH" dirty="0"/>
          </a:p>
        </p:txBody>
      </p:sp>
      <p:sp>
        <p:nvSpPr>
          <p:cNvPr id="3" name="Textplatzhalter 2">
            <a:extLst>
              <a:ext uri="{FF2B5EF4-FFF2-40B4-BE49-F238E27FC236}">
                <a16:creationId xmlns:a16="http://schemas.microsoft.com/office/drawing/2014/main" id="{607F71D1-A559-47F3-81C7-8C470D3E85E4}"/>
              </a:ext>
            </a:extLst>
          </p:cNvPr>
          <p:cNvSpPr>
            <a:spLocks noGrp="1"/>
          </p:cNvSpPr>
          <p:nvPr>
            <p:ph type="body" sz="quarter" idx="10"/>
          </p:nvPr>
        </p:nvSpPr>
        <p:spPr>
          <a:xfrm>
            <a:off x="2043404" y="4195633"/>
            <a:ext cx="8098971" cy="492157"/>
          </a:xfrm>
        </p:spPr>
        <p:txBody>
          <a:bodyPr/>
          <a:lstStyle/>
          <a:p>
            <a:r>
              <a:rPr lang="de-DE" sz="2000" dirty="0">
                <a:latin typeface="+mj-lt"/>
              </a:rPr>
              <a:t>Wir sehen uns wieder am Workshop</a:t>
            </a:r>
            <a:br>
              <a:rPr lang="de-DE" sz="2000" dirty="0">
                <a:latin typeface="+mj-lt"/>
              </a:rPr>
            </a:br>
            <a:r>
              <a:rPr lang="de-DE" sz="2000" dirty="0">
                <a:latin typeface="+mj-lt"/>
              </a:rPr>
              <a:t> „Führung verstehen“ im Juni. Die Unterlagen hierfür findet ihr auf:</a:t>
            </a:r>
            <a:br>
              <a:rPr lang="de-DE" sz="2000" dirty="0">
                <a:latin typeface="+mj-lt"/>
              </a:rPr>
            </a:br>
            <a:r>
              <a:rPr lang="de-DE" sz="2000" b="1" dirty="0">
                <a:solidFill>
                  <a:schemeClr val="accent1"/>
                </a:solidFill>
                <a:latin typeface="+mj-lt"/>
              </a:rPr>
              <a:t>compass-group.promovetm.com </a:t>
            </a:r>
          </a:p>
          <a:p>
            <a:r>
              <a:rPr lang="de-CH" sz="2000" b="0" dirty="0">
                <a:effectLst/>
                <a:latin typeface="+mj-lt"/>
                <a:ea typeface="Calibri" panose="020F0502020204030204" pitchFamily="34" charset="0"/>
                <a:cs typeface="Calibri" panose="020F0502020204030204" pitchFamily="34" charset="0"/>
              </a:rPr>
              <a:t>ProMove TM wird auf Euch zukommen und </a:t>
            </a:r>
            <a:br>
              <a:rPr lang="de-CH" sz="2000" b="0" dirty="0">
                <a:effectLst/>
                <a:latin typeface="+mj-lt"/>
                <a:ea typeface="Calibri" panose="020F0502020204030204" pitchFamily="34" charset="0"/>
                <a:cs typeface="Calibri" panose="020F0502020204030204" pitchFamily="34" charset="0"/>
              </a:rPr>
            </a:br>
            <a:r>
              <a:rPr lang="de-CH" sz="2000" b="0" dirty="0">
                <a:effectLst/>
                <a:latin typeface="+mj-lt"/>
                <a:ea typeface="Calibri" panose="020F0502020204030204" pitchFamily="34" charset="0"/>
                <a:cs typeface="Calibri" panose="020F0502020204030204" pitchFamily="34" charset="0"/>
              </a:rPr>
              <a:t>mit Euch die Entwicklungspläne besprechen.</a:t>
            </a:r>
          </a:p>
        </p:txBody>
      </p:sp>
    </p:spTree>
    <p:extLst>
      <p:ext uri="{BB962C8B-B14F-4D97-AF65-F5344CB8AC3E}">
        <p14:creationId xmlns:p14="http://schemas.microsoft.com/office/powerpoint/2010/main" val="17364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Gesamtprogramm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Leadership </a:t>
            </a:r>
            <a:r>
              <a:rPr lang="de-DE" dirty="0" err="1"/>
              <a:t>Masterclass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Was ist Führung?</a:t>
            </a:r>
            <a:endParaRPr lang="de-CH" dirty="0"/>
          </a:p>
        </p:txBody>
      </p:sp>
      <p:sp>
        <p:nvSpPr>
          <p:cNvPr id="4" name="Rechteck: abgerundete Ecken 3">
            <a:extLst>
              <a:ext uri="{FF2B5EF4-FFF2-40B4-BE49-F238E27FC236}">
                <a16:creationId xmlns:a16="http://schemas.microsoft.com/office/drawing/2014/main" id="{83996590-22EB-2BC2-CB45-866C7DE7CFF6}"/>
              </a:ext>
            </a:extLst>
          </p:cNvPr>
          <p:cNvSpPr/>
          <p:nvPr/>
        </p:nvSpPr>
        <p:spPr>
          <a:xfrm>
            <a:off x="1121296" y="1684969"/>
            <a:ext cx="2323322" cy="128883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6" name="Rechteck: abgerundete Ecken 5">
            <a:extLst>
              <a:ext uri="{FF2B5EF4-FFF2-40B4-BE49-F238E27FC236}">
                <a16:creationId xmlns:a16="http://schemas.microsoft.com/office/drawing/2014/main" id="{A1D6F4A8-37E0-E891-D8CB-BE2E03A2A33C}"/>
              </a:ext>
            </a:extLst>
          </p:cNvPr>
          <p:cNvSpPr/>
          <p:nvPr/>
        </p:nvSpPr>
        <p:spPr>
          <a:xfrm>
            <a:off x="3569026" y="1684969"/>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7" name="Rechteck: abgerundete Ecken 6">
            <a:extLst>
              <a:ext uri="{FF2B5EF4-FFF2-40B4-BE49-F238E27FC236}">
                <a16:creationId xmlns:a16="http://schemas.microsoft.com/office/drawing/2014/main" id="{C03AC037-D9EB-1293-42A2-1608A7B3C072}"/>
              </a:ext>
            </a:extLst>
          </p:cNvPr>
          <p:cNvSpPr/>
          <p:nvPr/>
        </p:nvSpPr>
        <p:spPr>
          <a:xfrm>
            <a:off x="1121296" y="3056762"/>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abgerundete Ecken 7">
            <a:extLst>
              <a:ext uri="{FF2B5EF4-FFF2-40B4-BE49-F238E27FC236}">
                <a16:creationId xmlns:a16="http://schemas.microsoft.com/office/drawing/2014/main" id="{CC32D1D2-B72B-EDD6-27C5-DEEB7872B058}"/>
              </a:ext>
            </a:extLst>
          </p:cNvPr>
          <p:cNvSpPr/>
          <p:nvPr/>
        </p:nvSpPr>
        <p:spPr>
          <a:xfrm>
            <a:off x="3569026" y="3060587"/>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8E19F9E7-E771-A072-F42D-C7691140393B}"/>
              </a:ext>
            </a:extLst>
          </p:cNvPr>
          <p:cNvSpPr txBox="1"/>
          <p:nvPr/>
        </p:nvSpPr>
        <p:spPr>
          <a:xfrm>
            <a:off x="1273843" y="1698445"/>
            <a:ext cx="2041072" cy="1261884"/>
          </a:xfrm>
          <a:prstGeom prst="rect">
            <a:avLst/>
          </a:prstGeom>
          <a:noFill/>
        </p:spPr>
        <p:txBody>
          <a:bodyPr wrap="none" rtlCol="0">
            <a:spAutoFit/>
          </a:bodyPr>
          <a:lstStyle/>
          <a:p>
            <a:pPr algn="ctr"/>
            <a:r>
              <a:rPr lang="de-DE" sz="2000" dirty="0">
                <a:solidFill>
                  <a:schemeClr val="bg1"/>
                </a:solidFill>
              </a:rPr>
              <a:t>Workshop 1:</a:t>
            </a:r>
            <a:br>
              <a:rPr lang="de-DE" sz="2000" dirty="0">
                <a:solidFill>
                  <a:schemeClr val="bg1"/>
                </a:solidFill>
              </a:rPr>
            </a:br>
            <a:r>
              <a:rPr lang="de-DE" sz="2000" dirty="0">
                <a:solidFill>
                  <a:schemeClr val="bg1"/>
                </a:solidFill>
              </a:rPr>
              <a:t>Was ist Führung</a:t>
            </a:r>
          </a:p>
          <a:p>
            <a:pPr algn="ctr"/>
            <a:br>
              <a:rPr lang="de-DE" dirty="0">
                <a:solidFill>
                  <a:schemeClr val="bg1"/>
                </a:solidFill>
              </a:rPr>
            </a:br>
            <a:r>
              <a:rPr lang="de-DE" dirty="0">
                <a:solidFill>
                  <a:schemeClr val="bg1"/>
                </a:solidFill>
              </a:rPr>
              <a:t>Mai 2023</a:t>
            </a:r>
            <a:endParaRPr lang="de-CH" dirty="0">
              <a:solidFill>
                <a:schemeClr val="bg1"/>
              </a:solidFill>
            </a:endParaRPr>
          </a:p>
        </p:txBody>
      </p:sp>
      <p:sp>
        <p:nvSpPr>
          <p:cNvPr id="10" name="Textfeld 9">
            <a:extLst>
              <a:ext uri="{FF2B5EF4-FFF2-40B4-BE49-F238E27FC236}">
                <a16:creationId xmlns:a16="http://schemas.microsoft.com/office/drawing/2014/main" id="{9CC7445B-AB90-9780-F2CF-95C8D6FA7DCE}"/>
              </a:ext>
            </a:extLst>
          </p:cNvPr>
          <p:cNvSpPr txBox="1"/>
          <p:nvPr/>
        </p:nvSpPr>
        <p:spPr>
          <a:xfrm>
            <a:off x="3562741" y="1684969"/>
            <a:ext cx="2335896" cy="1261884"/>
          </a:xfrm>
          <a:prstGeom prst="rect">
            <a:avLst/>
          </a:prstGeom>
          <a:noFill/>
        </p:spPr>
        <p:txBody>
          <a:bodyPr wrap="none" rtlCol="0">
            <a:spAutoFit/>
          </a:bodyPr>
          <a:lstStyle/>
          <a:p>
            <a:pPr algn="ctr"/>
            <a:r>
              <a:rPr lang="de-DE" sz="2000" dirty="0">
                <a:solidFill>
                  <a:schemeClr val="bg1"/>
                </a:solidFill>
              </a:rPr>
              <a:t>Workshop 2:</a:t>
            </a:r>
            <a:br>
              <a:rPr lang="de-DE" sz="2000" dirty="0">
                <a:solidFill>
                  <a:schemeClr val="bg1"/>
                </a:solidFill>
              </a:rPr>
            </a:br>
            <a:r>
              <a:rPr lang="de-DE" sz="2000" dirty="0">
                <a:solidFill>
                  <a:schemeClr val="bg1"/>
                </a:solidFill>
              </a:rPr>
              <a:t>Führung verstehen</a:t>
            </a:r>
          </a:p>
          <a:p>
            <a:pPr algn="ctr"/>
            <a:br>
              <a:rPr lang="de-DE" dirty="0">
                <a:solidFill>
                  <a:schemeClr val="bg1"/>
                </a:solidFill>
              </a:rPr>
            </a:br>
            <a:r>
              <a:rPr lang="de-DE" dirty="0">
                <a:solidFill>
                  <a:schemeClr val="bg1"/>
                </a:solidFill>
              </a:rPr>
              <a:t>Juni 2023</a:t>
            </a:r>
            <a:endParaRPr lang="de-CH" dirty="0">
              <a:solidFill>
                <a:schemeClr val="bg1"/>
              </a:solidFill>
            </a:endParaRPr>
          </a:p>
        </p:txBody>
      </p:sp>
      <p:sp>
        <p:nvSpPr>
          <p:cNvPr id="11" name="Textfeld 10">
            <a:extLst>
              <a:ext uri="{FF2B5EF4-FFF2-40B4-BE49-F238E27FC236}">
                <a16:creationId xmlns:a16="http://schemas.microsoft.com/office/drawing/2014/main" id="{53570CD4-3D24-9DA4-BF61-EF7A53DB3922}"/>
              </a:ext>
            </a:extLst>
          </p:cNvPr>
          <p:cNvSpPr txBox="1"/>
          <p:nvPr/>
        </p:nvSpPr>
        <p:spPr>
          <a:xfrm>
            <a:off x="947351" y="3056760"/>
            <a:ext cx="2671212" cy="1292662"/>
          </a:xfrm>
          <a:prstGeom prst="rect">
            <a:avLst/>
          </a:prstGeom>
          <a:noFill/>
        </p:spPr>
        <p:txBody>
          <a:bodyPr wrap="square" rtlCol="0">
            <a:spAutoFit/>
          </a:bodyPr>
          <a:lstStyle/>
          <a:p>
            <a:pPr algn="ctr"/>
            <a:r>
              <a:rPr lang="de-DE" sz="2000" dirty="0">
                <a:solidFill>
                  <a:schemeClr val="bg1"/>
                </a:solidFill>
              </a:rPr>
              <a:t>Workshop 3:</a:t>
            </a:r>
            <a:br>
              <a:rPr lang="de-DE" sz="2000" dirty="0">
                <a:solidFill>
                  <a:schemeClr val="bg1"/>
                </a:solidFill>
              </a:rPr>
            </a:br>
            <a:r>
              <a:rPr lang="de-DE" sz="2000" dirty="0">
                <a:solidFill>
                  <a:schemeClr val="bg1"/>
                </a:solidFill>
              </a:rPr>
              <a:t>Selbstführung </a:t>
            </a:r>
            <a:br>
              <a:rPr lang="de-DE" sz="2000" dirty="0">
                <a:solidFill>
                  <a:schemeClr val="bg1"/>
                </a:solidFill>
              </a:rPr>
            </a:br>
            <a:r>
              <a:rPr lang="de-DE" sz="2000" dirty="0">
                <a:solidFill>
                  <a:schemeClr val="bg1"/>
                </a:solidFill>
              </a:rPr>
              <a:t>erleben</a:t>
            </a:r>
          </a:p>
          <a:p>
            <a:pPr algn="ctr"/>
            <a:r>
              <a:rPr lang="de-DE" dirty="0">
                <a:solidFill>
                  <a:schemeClr val="bg1"/>
                </a:solidFill>
              </a:rPr>
              <a:t>August 2023</a:t>
            </a:r>
            <a:endParaRPr lang="de-CH" dirty="0">
              <a:solidFill>
                <a:schemeClr val="bg1"/>
              </a:solidFill>
            </a:endParaRPr>
          </a:p>
        </p:txBody>
      </p:sp>
      <p:sp>
        <p:nvSpPr>
          <p:cNvPr id="12" name="Textfeld 11">
            <a:extLst>
              <a:ext uri="{FF2B5EF4-FFF2-40B4-BE49-F238E27FC236}">
                <a16:creationId xmlns:a16="http://schemas.microsoft.com/office/drawing/2014/main" id="{F26710F2-4F41-A093-01BE-CAB6DE91F8D0}"/>
              </a:ext>
            </a:extLst>
          </p:cNvPr>
          <p:cNvSpPr txBox="1"/>
          <p:nvPr/>
        </p:nvSpPr>
        <p:spPr>
          <a:xfrm>
            <a:off x="3629989" y="3064455"/>
            <a:ext cx="2250937" cy="1261884"/>
          </a:xfrm>
          <a:prstGeom prst="rect">
            <a:avLst/>
          </a:prstGeom>
          <a:noFill/>
        </p:spPr>
        <p:txBody>
          <a:bodyPr wrap="none" rtlCol="0">
            <a:spAutoFit/>
          </a:bodyPr>
          <a:lstStyle/>
          <a:p>
            <a:pPr algn="ctr"/>
            <a:r>
              <a:rPr lang="de-DE" sz="2000" dirty="0">
                <a:solidFill>
                  <a:schemeClr val="bg1"/>
                </a:solidFill>
              </a:rPr>
              <a:t>Workshop 4:</a:t>
            </a:r>
            <a:br>
              <a:rPr lang="de-DE" sz="2000" dirty="0">
                <a:solidFill>
                  <a:schemeClr val="bg1"/>
                </a:solidFill>
              </a:rPr>
            </a:br>
            <a:r>
              <a:rPr lang="de-DE" sz="2000" dirty="0">
                <a:solidFill>
                  <a:schemeClr val="bg1"/>
                </a:solidFill>
              </a:rPr>
              <a:t>Führung gestalten</a:t>
            </a:r>
          </a:p>
          <a:p>
            <a:pPr algn="ctr"/>
            <a:br>
              <a:rPr lang="de-DE" dirty="0">
                <a:solidFill>
                  <a:schemeClr val="bg1"/>
                </a:solidFill>
              </a:rPr>
            </a:br>
            <a:r>
              <a:rPr lang="de-DE" dirty="0">
                <a:solidFill>
                  <a:schemeClr val="bg1"/>
                </a:solidFill>
              </a:rPr>
              <a:t>September 2023</a:t>
            </a:r>
            <a:endParaRPr lang="de-CH" dirty="0">
              <a:solidFill>
                <a:schemeClr val="bg1"/>
              </a:solidFill>
            </a:endParaRPr>
          </a:p>
        </p:txBody>
      </p:sp>
      <p:sp>
        <p:nvSpPr>
          <p:cNvPr id="13" name="Rechteck: abgerundete Ecken 12">
            <a:extLst>
              <a:ext uri="{FF2B5EF4-FFF2-40B4-BE49-F238E27FC236}">
                <a16:creationId xmlns:a16="http://schemas.microsoft.com/office/drawing/2014/main" id="{BDEDF05D-2849-A772-31FD-712E222E9F9C}"/>
              </a:ext>
            </a:extLst>
          </p:cNvPr>
          <p:cNvSpPr/>
          <p:nvPr/>
        </p:nvSpPr>
        <p:spPr>
          <a:xfrm>
            <a:off x="1132718" y="4434015"/>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abgerundete Ecken 13">
            <a:extLst>
              <a:ext uri="{FF2B5EF4-FFF2-40B4-BE49-F238E27FC236}">
                <a16:creationId xmlns:a16="http://schemas.microsoft.com/office/drawing/2014/main" id="{C92F051B-FDB7-D3A7-9E38-5AA5DFCA125D}"/>
              </a:ext>
            </a:extLst>
          </p:cNvPr>
          <p:cNvSpPr/>
          <p:nvPr/>
        </p:nvSpPr>
        <p:spPr>
          <a:xfrm>
            <a:off x="3580448" y="4437840"/>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extfeld 14">
            <a:extLst>
              <a:ext uri="{FF2B5EF4-FFF2-40B4-BE49-F238E27FC236}">
                <a16:creationId xmlns:a16="http://schemas.microsoft.com/office/drawing/2014/main" id="{57F61EAD-C9FA-AEB0-9A44-E45BAD054B30}"/>
              </a:ext>
            </a:extLst>
          </p:cNvPr>
          <p:cNvSpPr txBox="1"/>
          <p:nvPr/>
        </p:nvSpPr>
        <p:spPr>
          <a:xfrm>
            <a:off x="958773" y="4434013"/>
            <a:ext cx="2671212" cy="1292662"/>
          </a:xfrm>
          <a:prstGeom prst="rect">
            <a:avLst/>
          </a:prstGeom>
          <a:noFill/>
        </p:spPr>
        <p:txBody>
          <a:bodyPr wrap="square" rtlCol="0">
            <a:spAutoFit/>
          </a:bodyPr>
          <a:lstStyle/>
          <a:p>
            <a:pPr algn="ctr"/>
            <a:r>
              <a:rPr lang="de-DE" sz="2000" dirty="0">
                <a:solidFill>
                  <a:schemeClr val="bg1"/>
                </a:solidFill>
              </a:rPr>
              <a:t>Workshop 5:</a:t>
            </a:r>
            <a:br>
              <a:rPr lang="de-DE" sz="2000" dirty="0">
                <a:solidFill>
                  <a:schemeClr val="bg1"/>
                </a:solidFill>
              </a:rPr>
            </a:br>
            <a:r>
              <a:rPr lang="de-DE" sz="2000" dirty="0">
                <a:solidFill>
                  <a:schemeClr val="bg1"/>
                </a:solidFill>
              </a:rPr>
              <a:t>Gespräche führen</a:t>
            </a:r>
            <a:br>
              <a:rPr lang="de-DE" sz="2000" dirty="0">
                <a:solidFill>
                  <a:schemeClr val="bg1"/>
                </a:solidFill>
              </a:rPr>
            </a:br>
            <a:endParaRPr lang="de-DE" sz="2000" dirty="0">
              <a:solidFill>
                <a:schemeClr val="bg1"/>
              </a:solidFill>
            </a:endParaRPr>
          </a:p>
          <a:p>
            <a:pPr algn="ctr"/>
            <a:r>
              <a:rPr lang="de-DE" dirty="0">
                <a:solidFill>
                  <a:schemeClr val="bg1"/>
                </a:solidFill>
              </a:rPr>
              <a:t>Oktober 2023</a:t>
            </a:r>
            <a:endParaRPr lang="de-CH" dirty="0">
              <a:solidFill>
                <a:schemeClr val="bg1"/>
              </a:solidFill>
            </a:endParaRPr>
          </a:p>
        </p:txBody>
      </p:sp>
      <p:sp>
        <p:nvSpPr>
          <p:cNvPr id="16" name="Textfeld 15">
            <a:extLst>
              <a:ext uri="{FF2B5EF4-FFF2-40B4-BE49-F238E27FC236}">
                <a16:creationId xmlns:a16="http://schemas.microsoft.com/office/drawing/2014/main" id="{4A1C8BBE-8770-6D99-C88D-8E18EE8661AE}"/>
              </a:ext>
            </a:extLst>
          </p:cNvPr>
          <p:cNvSpPr txBox="1"/>
          <p:nvPr/>
        </p:nvSpPr>
        <p:spPr>
          <a:xfrm>
            <a:off x="3591591" y="4441708"/>
            <a:ext cx="2350579" cy="1292662"/>
          </a:xfrm>
          <a:prstGeom prst="rect">
            <a:avLst/>
          </a:prstGeom>
          <a:noFill/>
        </p:spPr>
        <p:txBody>
          <a:bodyPr wrap="none" rtlCol="0">
            <a:spAutoFit/>
          </a:bodyPr>
          <a:lstStyle/>
          <a:p>
            <a:pPr algn="ctr"/>
            <a:r>
              <a:rPr lang="de-DE" sz="2000" dirty="0">
                <a:solidFill>
                  <a:schemeClr val="bg1"/>
                </a:solidFill>
              </a:rPr>
              <a:t>Workshop 6:</a:t>
            </a:r>
            <a:br>
              <a:rPr lang="de-DE" sz="2000" dirty="0">
                <a:solidFill>
                  <a:schemeClr val="bg1"/>
                </a:solidFill>
              </a:rPr>
            </a:br>
            <a:r>
              <a:rPr lang="de-DE" sz="2000" dirty="0">
                <a:solidFill>
                  <a:schemeClr val="bg1"/>
                </a:solidFill>
              </a:rPr>
              <a:t>Mit Veränderungen</a:t>
            </a:r>
            <a:br>
              <a:rPr lang="de-DE" sz="2000" dirty="0">
                <a:solidFill>
                  <a:schemeClr val="bg1"/>
                </a:solidFill>
              </a:rPr>
            </a:br>
            <a:r>
              <a:rPr lang="de-DE" sz="2000" dirty="0">
                <a:solidFill>
                  <a:schemeClr val="bg1"/>
                </a:solidFill>
              </a:rPr>
              <a:t>umgehen</a:t>
            </a:r>
            <a:br>
              <a:rPr lang="de-DE" dirty="0">
                <a:solidFill>
                  <a:schemeClr val="bg1"/>
                </a:solidFill>
              </a:rPr>
            </a:br>
            <a:r>
              <a:rPr lang="de-DE" dirty="0">
                <a:solidFill>
                  <a:schemeClr val="bg1"/>
                </a:solidFill>
              </a:rPr>
              <a:t>November 2023</a:t>
            </a:r>
            <a:endParaRPr lang="de-CH" dirty="0">
              <a:solidFill>
                <a:schemeClr val="bg1"/>
              </a:solidFill>
            </a:endParaRPr>
          </a:p>
        </p:txBody>
      </p:sp>
      <p:sp>
        <p:nvSpPr>
          <p:cNvPr id="17" name="Rechteck: abgerundete Ecken 16">
            <a:extLst>
              <a:ext uri="{FF2B5EF4-FFF2-40B4-BE49-F238E27FC236}">
                <a16:creationId xmlns:a16="http://schemas.microsoft.com/office/drawing/2014/main" id="{A3C1AD98-DB7E-D1E0-6691-ED5829C6F2D7}"/>
              </a:ext>
            </a:extLst>
          </p:cNvPr>
          <p:cNvSpPr/>
          <p:nvPr/>
        </p:nvSpPr>
        <p:spPr>
          <a:xfrm>
            <a:off x="6082071" y="1671493"/>
            <a:ext cx="2323322" cy="40513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Obligatorische persönliche </a:t>
            </a:r>
            <a:br>
              <a:rPr lang="de-DE" sz="2000" dirty="0"/>
            </a:br>
            <a:r>
              <a:rPr lang="de-DE" sz="2000" dirty="0"/>
              <a:t>Entwicklungs-pläne</a:t>
            </a:r>
          </a:p>
          <a:p>
            <a:pPr algn="ctr"/>
            <a:endParaRPr lang="de-DE" sz="2000" dirty="0"/>
          </a:p>
          <a:p>
            <a:pPr algn="ctr"/>
            <a:r>
              <a:rPr lang="de-DE" sz="2000" dirty="0"/>
              <a:t>2*1h/Team</a:t>
            </a:r>
          </a:p>
          <a:p>
            <a:pPr algn="ctr"/>
            <a:br>
              <a:rPr lang="de-DE" sz="2000" dirty="0"/>
            </a:br>
            <a:r>
              <a:rPr lang="de-DE" sz="2000" dirty="0"/>
              <a:t>Zwischen </a:t>
            </a:r>
            <a:br>
              <a:rPr lang="de-DE" sz="2000" dirty="0"/>
            </a:br>
            <a:r>
              <a:rPr lang="de-DE" sz="2000" dirty="0"/>
              <a:t>Workshop 1-6</a:t>
            </a:r>
          </a:p>
          <a:p>
            <a:pPr algn="ctr"/>
            <a:endParaRPr lang="de-CH" sz="2000" dirty="0"/>
          </a:p>
        </p:txBody>
      </p:sp>
      <p:sp>
        <p:nvSpPr>
          <p:cNvPr id="19" name="Rechteck: abgerundete Ecken 18">
            <a:extLst>
              <a:ext uri="{FF2B5EF4-FFF2-40B4-BE49-F238E27FC236}">
                <a16:creationId xmlns:a16="http://schemas.microsoft.com/office/drawing/2014/main" id="{090F7C15-CF98-8F74-7942-4A288941CD4A}"/>
              </a:ext>
            </a:extLst>
          </p:cNvPr>
          <p:cNvSpPr/>
          <p:nvPr/>
        </p:nvSpPr>
        <p:spPr>
          <a:xfrm>
            <a:off x="8574988" y="1675638"/>
            <a:ext cx="2323322" cy="4051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Freiwillige</a:t>
            </a:r>
            <a:br>
              <a:rPr lang="de-DE" sz="2000" dirty="0"/>
            </a:br>
            <a:r>
              <a:rPr lang="de-DE" sz="2000" dirty="0"/>
              <a:t>Persönliche </a:t>
            </a:r>
            <a:br>
              <a:rPr lang="de-DE" sz="2000" dirty="0"/>
            </a:br>
            <a:r>
              <a:rPr lang="de-DE" sz="2000" dirty="0"/>
              <a:t>Coachings</a:t>
            </a:r>
          </a:p>
          <a:p>
            <a:pPr algn="ctr"/>
            <a:endParaRPr lang="de-DE" sz="2000" dirty="0"/>
          </a:p>
          <a:p>
            <a:pPr algn="ctr"/>
            <a:endParaRPr lang="de-DE" sz="2000" dirty="0"/>
          </a:p>
          <a:p>
            <a:pPr algn="ctr"/>
            <a:r>
              <a:rPr lang="de-DE" sz="2000" dirty="0"/>
              <a:t>2*1h/Person</a:t>
            </a:r>
          </a:p>
          <a:p>
            <a:pPr algn="ctr"/>
            <a:br>
              <a:rPr lang="de-DE" sz="2000" dirty="0"/>
            </a:br>
            <a:r>
              <a:rPr lang="de-DE" sz="2000" dirty="0"/>
              <a:t>Nach </a:t>
            </a:r>
            <a:br>
              <a:rPr lang="de-DE" sz="2000" dirty="0"/>
            </a:br>
            <a:r>
              <a:rPr lang="de-DE" sz="2000" dirty="0"/>
              <a:t>Workshop 6</a:t>
            </a:r>
          </a:p>
          <a:p>
            <a:pPr algn="ctr"/>
            <a:endParaRPr lang="de-CH" sz="2000" dirty="0"/>
          </a:p>
        </p:txBody>
      </p:sp>
      <p:sp>
        <p:nvSpPr>
          <p:cNvPr id="20" name="Rechteck: abgerundete Ecken 19">
            <a:extLst>
              <a:ext uri="{FF2B5EF4-FFF2-40B4-BE49-F238E27FC236}">
                <a16:creationId xmlns:a16="http://schemas.microsoft.com/office/drawing/2014/main" id="{02E55D97-CECE-AA84-95D4-F893262E94A7}"/>
              </a:ext>
            </a:extLst>
          </p:cNvPr>
          <p:cNvSpPr/>
          <p:nvPr/>
        </p:nvSpPr>
        <p:spPr>
          <a:xfrm>
            <a:off x="1121296" y="5832757"/>
            <a:ext cx="9777014" cy="69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Abschlussveranstaltung</a:t>
            </a:r>
            <a:br>
              <a:rPr lang="de-DE" sz="2000" dirty="0"/>
            </a:br>
            <a:r>
              <a:rPr lang="de-DE" dirty="0"/>
              <a:t>Frühjahr 2024</a:t>
            </a:r>
            <a:endParaRPr lang="de-CH" dirty="0"/>
          </a:p>
        </p:txBody>
      </p:sp>
    </p:spTree>
    <p:extLst>
      <p:ext uri="{BB962C8B-B14F-4D97-AF65-F5344CB8AC3E}">
        <p14:creationId xmlns:p14="http://schemas.microsoft.com/office/powerpoint/2010/main" val="17143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B8BFF0-7E90-4A90-82FF-B0973DD46C13}"/>
              </a:ext>
            </a:extLst>
          </p:cNvPr>
          <p:cNvSpPr>
            <a:spLocks noGrp="1"/>
          </p:cNvSpPr>
          <p:nvPr>
            <p:ph type="title"/>
          </p:nvPr>
        </p:nvSpPr>
        <p:spPr/>
        <p:txBody>
          <a:bodyPr/>
          <a:lstStyle/>
          <a:p>
            <a:r>
              <a:rPr lang="de-DE" dirty="0"/>
              <a:t>Agenda</a:t>
            </a:r>
            <a:endParaRPr lang="de-CH" dirty="0"/>
          </a:p>
        </p:txBody>
      </p:sp>
      <p:sp>
        <p:nvSpPr>
          <p:cNvPr id="4" name="Textplatzhalter 3">
            <a:extLst>
              <a:ext uri="{FF2B5EF4-FFF2-40B4-BE49-F238E27FC236}">
                <a16:creationId xmlns:a16="http://schemas.microsoft.com/office/drawing/2014/main" id="{C06C7009-A98C-4EB9-88E7-955C145C3B46}"/>
              </a:ext>
            </a:extLst>
          </p:cNvPr>
          <p:cNvSpPr>
            <a:spLocks noGrp="1"/>
          </p:cNvSpPr>
          <p:nvPr>
            <p:ph type="body" sz="quarter" idx="18"/>
          </p:nvPr>
        </p:nvSpPr>
        <p:spPr>
          <a:xfrm>
            <a:off x="376238" y="1553221"/>
            <a:ext cx="7301271" cy="4564063"/>
          </a:xfrm>
        </p:spPr>
        <p:txBody>
          <a:bodyPr/>
          <a:lstStyle/>
          <a:p>
            <a:r>
              <a:rPr lang="de-CH" sz="2400" dirty="0">
                <a:latin typeface="+mj-lt"/>
                <a:ea typeface="Times New Roman" panose="02020603050405020304" pitchFamily="18" charset="0"/>
                <a:cs typeface="Times New Roman" panose="02020603050405020304" pitchFamily="18" charset="0"/>
              </a:rPr>
              <a:t>Einführung und Vorstellung</a:t>
            </a:r>
            <a:br>
              <a:rPr lang="de-CH" sz="2400" dirty="0">
                <a:latin typeface="+mj-lt"/>
                <a:ea typeface="Times New Roman" panose="02020603050405020304" pitchFamily="18" charset="0"/>
                <a:cs typeface="Times New Roman" panose="02020603050405020304" pitchFamily="18" charset="0"/>
              </a:rPr>
            </a:br>
            <a:r>
              <a:rPr lang="de-CH" sz="2400" dirty="0">
                <a:latin typeface="+mj-lt"/>
                <a:ea typeface="Times New Roman" panose="02020603050405020304" pitchFamily="18" charset="0"/>
                <a:cs typeface="Times New Roman" panose="02020603050405020304" pitchFamily="18" charset="0"/>
              </a:rPr>
              <a:t>Darstellen der Ziele</a:t>
            </a:r>
            <a:br>
              <a:rPr lang="de-CH" sz="2400" dirty="0">
                <a:latin typeface="+mj-lt"/>
                <a:ea typeface="Times New Roman" panose="02020603050405020304" pitchFamily="18" charset="0"/>
                <a:cs typeface="Times New Roman" panose="02020603050405020304" pitchFamily="18" charset="0"/>
              </a:rPr>
            </a:br>
            <a:r>
              <a:rPr lang="de-CH" sz="2400" dirty="0">
                <a:latin typeface="+mj-lt"/>
                <a:ea typeface="Times New Roman" panose="02020603050405020304" pitchFamily="18" charset="0"/>
                <a:cs typeface="Times New Roman" panose="02020603050405020304" pitchFamily="18" charset="0"/>
              </a:rPr>
              <a:t>Regeln der Zusammenarbeit</a:t>
            </a:r>
            <a:endParaRPr lang="de-CH" sz="200" dirty="0">
              <a:latin typeface="+mj-lt"/>
              <a:ea typeface="Times New Roman" panose="02020603050405020304" pitchFamily="18" charset="0"/>
              <a:cs typeface="Times New Roman" panose="02020603050405020304" pitchFamily="18" charset="0"/>
            </a:endParaRPr>
          </a:p>
          <a:p>
            <a:r>
              <a:rPr lang="de-CH" sz="2400" dirty="0">
                <a:latin typeface="+mj-lt"/>
                <a:cs typeface="Times New Roman" panose="02020603050405020304" pitchFamily="18" charset="0"/>
              </a:rPr>
              <a:t>Was ist </a:t>
            </a:r>
            <a:r>
              <a:rPr lang="de-CH" sz="2400" b="1" dirty="0">
                <a:latin typeface="+mj-lt"/>
                <a:cs typeface="Times New Roman" panose="02020603050405020304" pitchFamily="18" charset="0"/>
              </a:rPr>
              <a:t>Führung</a:t>
            </a:r>
            <a:r>
              <a:rPr lang="de-CH" sz="2400" dirty="0">
                <a:latin typeface="+mj-lt"/>
                <a:cs typeface="Times New Roman" panose="02020603050405020304" pitchFamily="18" charset="0"/>
              </a:rPr>
              <a:t>?</a:t>
            </a:r>
            <a:br>
              <a:rPr lang="de-CH" sz="200" dirty="0">
                <a:latin typeface="+mj-lt"/>
                <a:cs typeface="Times New Roman" panose="02020603050405020304" pitchFamily="18" charset="0"/>
              </a:rPr>
            </a:br>
            <a:endParaRPr lang="de-CH" sz="200" dirty="0">
              <a:latin typeface="+mj-lt"/>
              <a:cs typeface="Times New Roman" panose="02020603050405020304" pitchFamily="18" charset="0"/>
            </a:endParaRPr>
          </a:p>
          <a:p>
            <a:r>
              <a:rPr lang="de-CH" sz="2400" dirty="0">
                <a:latin typeface="+mj-lt"/>
                <a:cs typeface="Times New Roman" panose="02020603050405020304" pitchFamily="18" charset="0"/>
              </a:rPr>
              <a:t>Woran erkennt ihr </a:t>
            </a:r>
            <a:br>
              <a:rPr lang="de-CH" sz="2400" dirty="0">
                <a:latin typeface="+mj-lt"/>
                <a:cs typeface="Times New Roman" panose="02020603050405020304" pitchFamily="18" charset="0"/>
              </a:rPr>
            </a:br>
            <a:r>
              <a:rPr lang="de-CH" sz="2400" dirty="0">
                <a:latin typeface="+mj-lt"/>
                <a:cs typeface="Times New Roman" panose="02020603050405020304" pitchFamily="18" charset="0"/>
              </a:rPr>
              <a:t>gute Führung?</a:t>
            </a:r>
          </a:p>
          <a:p>
            <a:r>
              <a:rPr lang="de-CH" sz="2400" dirty="0">
                <a:latin typeface="+mj-lt"/>
                <a:cs typeface="Times New Roman" panose="02020603050405020304" pitchFamily="18" charset="0"/>
              </a:rPr>
              <a:t>Die </a:t>
            </a:r>
            <a:r>
              <a:rPr lang="de-CH" sz="2400" b="1" dirty="0">
                <a:latin typeface="+mj-lt"/>
                <a:cs typeface="Times New Roman" panose="02020603050405020304" pitchFamily="18" charset="0"/>
              </a:rPr>
              <a:t>innere Einstellung</a:t>
            </a:r>
          </a:p>
          <a:p>
            <a:r>
              <a:rPr lang="de-CH" sz="2400" dirty="0">
                <a:latin typeface="+mj-lt"/>
                <a:cs typeface="Times New Roman" panose="02020603050405020304" pitchFamily="18" charset="0"/>
              </a:rPr>
              <a:t>Mein persönlicher Entwicklungsplan</a:t>
            </a:r>
            <a:br>
              <a:rPr lang="de-CH" sz="2400" dirty="0">
                <a:latin typeface="+mj-lt"/>
                <a:cs typeface="Times New Roman" panose="02020603050405020304" pitchFamily="18" charset="0"/>
              </a:rPr>
            </a:br>
            <a:r>
              <a:rPr lang="de-CH" sz="2400" dirty="0">
                <a:latin typeface="+mj-lt"/>
                <a:cs typeface="Times New Roman" panose="02020603050405020304" pitchFamily="18" charset="0"/>
              </a:rPr>
              <a:t>Bilden von «</a:t>
            </a:r>
            <a:r>
              <a:rPr lang="de-CH" sz="2400" dirty="0" err="1">
                <a:latin typeface="+mj-lt"/>
                <a:cs typeface="Times New Roman" panose="02020603050405020304" pitchFamily="18" charset="0"/>
              </a:rPr>
              <a:t>Buddies</a:t>
            </a:r>
            <a:r>
              <a:rPr lang="de-CH" sz="2400" dirty="0">
                <a:latin typeface="+mj-lt"/>
                <a:cs typeface="Times New Roman" panose="02020603050405020304" pitchFamily="18" charset="0"/>
              </a:rPr>
              <a:t>»</a:t>
            </a:r>
          </a:p>
          <a:p>
            <a:r>
              <a:rPr lang="de-CH" sz="2400" dirty="0">
                <a:latin typeface="+mj-lt"/>
                <a:cs typeface="Times New Roman" panose="02020603050405020304" pitchFamily="18" charset="0"/>
              </a:rPr>
              <a:t>Interaktives Feedback</a:t>
            </a:r>
            <a:br>
              <a:rPr lang="de-CH" sz="2400" dirty="0">
                <a:latin typeface="+mj-lt"/>
                <a:cs typeface="Times New Roman" panose="02020603050405020304" pitchFamily="18" charset="0"/>
              </a:rPr>
            </a:br>
            <a:r>
              <a:rPr lang="de-CH" sz="2400" dirty="0">
                <a:latin typeface="+mj-lt"/>
                <a:cs typeface="Times New Roman" panose="02020603050405020304" pitchFamily="18" charset="0"/>
              </a:rPr>
              <a:t>Check-Out</a:t>
            </a:r>
          </a:p>
          <a:p>
            <a:endParaRPr lang="de-CH" dirty="0"/>
          </a:p>
        </p:txBody>
      </p:sp>
      <p:sp>
        <p:nvSpPr>
          <p:cNvPr id="5" name="Textplatzhalter 4">
            <a:extLst>
              <a:ext uri="{FF2B5EF4-FFF2-40B4-BE49-F238E27FC236}">
                <a16:creationId xmlns:a16="http://schemas.microsoft.com/office/drawing/2014/main" id="{B0795F25-7E53-428A-9616-89718E67EE7D}"/>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pic>
        <p:nvPicPr>
          <p:cNvPr id="6" name="Grafik 5" descr="Zurück mit einfarbiger Füllung">
            <a:extLst>
              <a:ext uri="{FF2B5EF4-FFF2-40B4-BE49-F238E27FC236}">
                <a16:creationId xmlns:a16="http://schemas.microsoft.com/office/drawing/2014/main" id="{45E938AA-195F-A5E6-32B3-718663936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69965" y="1874370"/>
            <a:ext cx="506526" cy="494214"/>
          </a:xfrm>
          <a:prstGeom prst="rect">
            <a:avLst/>
          </a:prstGeom>
        </p:spPr>
      </p:pic>
      <p:pic>
        <p:nvPicPr>
          <p:cNvPr id="7" name="Grafik 6" descr="Gruppe von Männern mit einfarbiger Füllung">
            <a:extLst>
              <a:ext uri="{FF2B5EF4-FFF2-40B4-BE49-F238E27FC236}">
                <a16:creationId xmlns:a16="http://schemas.microsoft.com/office/drawing/2014/main" id="{D379FF74-8201-4E48-D296-E6A989E6A7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51513" y="2564632"/>
            <a:ext cx="556456" cy="556456"/>
          </a:xfrm>
          <a:prstGeom prst="rect">
            <a:avLst/>
          </a:prstGeom>
        </p:spPr>
      </p:pic>
      <p:pic>
        <p:nvPicPr>
          <p:cNvPr id="8" name="Grafik 7" descr="Benutzer mit einfarbiger Füllung">
            <a:extLst>
              <a:ext uri="{FF2B5EF4-FFF2-40B4-BE49-F238E27FC236}">
                <a16:creationId xmlns:a16="http://schemas.microsoft.com/office/drawing/2014/main" id="{40DE4049-82D8-B296-6D9C-E72BF180CE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5983" y="3187645"/>
            <a:ext cx="571656" cy="571656"/>
          </a:xfrm>
          <a:prstGeom prst="rect">
            <a:avLst/>
          </a:prstGeom>
        </p:spPr>
      </p:pic>
      <p:pic>
        <p:nvPicPr>
          <p:cNvPr id="9" name="Grafik 8" descr="Gruppe von Männern mit einfarbiger Füllung">
            <a:extLst>
              <a:ext uri="{FF2B5EF4-FFF2-40B4-BE49-F238E27FC236}">
                <a16:creationId xmlns:a16="http://schemas.microsoft.com/office/drawing/2014/main" id="{95DBB700-05FC-C2C3-F837-7C3E3293C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7274" y="3846839"/>
            <a:ext cx="556456" cy="556456"/>
          </a:xfrm>
          <a:prstGeom prst="rect">
            <a:avLst/>
          </a:prstGeom>
        </p:spPr>
      </p:pic>
      <p:pic>
        <p:nvPicPr>
          <p:cNvPr id="10" name="Grafik 9" descr="Mann mit einfarbiger Füllung">
            <a:extLst>
              <a:ext uri="{FF2B5EF4-FFF2-40B4-BE49-F238E27FC236}">
                <a16:creationId xmlns:a16="http://schemas.microsoft.com/office/drawing/2014/main" id="{6FFC685D-453B-0AEC-6468-C82D37FC76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4293" y="4533432"/>
            <a:ext cx="531540" cy="465821"/>
          </a:xfrm>
          <a:prstGeom prst="rect">
            <a:avLst/>
          </a:prstGeom>
        </p:spPr>
      </p:pic>
      <p:pic>
        <p:nvPicPr>
          <p:cNvPr id="11" name="Grafik 10" descr="Zurück mit einfarbiger Füllung">
            <a:extLst>
              <a:ext uri="{FF2B5EF4-FFF2-40B4-BE49-F238E27FC236}">
                <a16:creationId xmlns:a16="http://schemas.microsoft.com/office/drawing/2014/main" id="{4323F84D-B9A5-C099-22EB-BDB76D114B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33774" y="5167963"/>
            <a:ext cx="506526" cy="494214"/>
          </a:xfrm>
          <a:prstGeom prst="rect">
            <a:avLst/>
          </a:prstGeom>
        </p:spPr>
      </p:pic>
      <p:pic>
        <p:nvPicPr>
          <p:cNvPr id="12" name="Grafik 11" descr="Zurück mit einfarbiger Füllung">
            <a:extLst>
              <a:ext uri="{FF2B5EF4-FFF2-40B4-BE49-F238E27FC236}">
                <a16:creationId xmlns:a16="http://schemas.microsoft.com/office/drawing/2014/main" id="{71538F14-303A-B149-09CF-D8D3A24BAF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5583341" y="5377746"/>
            <a:ext cx="506526" cy="494214"/>
          </a:xfrm>
          <a:prstGeom prst="rect">
            <a:avLst/>
          </a:prstGeom>
        </p:spPr>
      </p:pic>
      <p:sp>
        <p:nvSpPr>
          <p:cNvPr id="13" name="Ellipse 12">
            <a:extLst>
              <a:ext uri="{FF2B5EF4-FFF2-40B4-BE49-F238E27FC236}">
                <a16:creationId xmlns:a16="http://schemas.microsoft.com/office/drawing/2014/main" id="{CB5DF0A6-E649-86E1-BFF3-49CAFB294B5E}"/>
              </a:ext>
            </a:extLst>
          </p:cNvPr>
          <p:cNvSpPr/>
          <p:nvPr/>
        </p:nvSpPr>
        <p:spPr>
          <a:xfrm>
            <a:off x="7420331" y="186418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14" name="Ellipse 13">
            <a:extLst>
              <a:ext uri="{FF2B5EF4-FFF2-40B4-BE49-F238E27FC236}">
                <a16:creationId xmlns:a16="http://schemas.microsoft.com/office/drawing/2014/main" id="{EF8F1022-2C09-8B73-F6DD-16D7D3EAFDAC}"/>
              </a:ext>
            </a:extLst>
          </p:cNvPr>
          <p:cNvSpPr/>
          <p:nvPr/>
        </p:nvSpPr>
        <p:spPr>
          <a:xfrm>
            <a:off x="6848053" y="265313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15‘‘</a:t>
            </a:r>
            <a:endParaRPr lang="de-CH" sz="1600" dirty="0" err="1"/>
          </a:p>
        </p:txBody>
      </p:sp>
      <p:sp>
        <p:nvSpPr>
          <p:cNvPr id="15" name="Ellipse 14">
            <a:extLst>
              <a:ext uri="{FF2B5EF4-FFF2-40B4-BE49-F238E27FC236}">
                <a16:creationId xmlns:a16="http://schemas.microsoft.com/office/drawing/2014/main" id="{089F226C-B701-31A1-F69F-4513A9C5FF8C}"/>
              </a:ext>
            </a:extLst>
          </p:cNvPr>
          <p:cNvSpPr/>
          <p:nvPr/>
        </p:nvSpPr>
        <p:spPr>
          <a:xfrm>
            <a:off x="7420331" y="3246126"/>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25‘‘</a:t>
            </a:r>
            <a:endParaRPr lang="de-CH" sz="1600" dirty="0" err="1"/>
          </a:p>
        </p:txBody>
      </p:sp>
      <p:sp>
        <p:nvSpPr>
          <p:cNvPr id="16" name="Ellipse 15">
            <a:extLst>
              <a:ext uri="{FF2B5EF4-FFF2-40B4-BE49-F238E27FC236}">
                <a16:creationId xmlns:a16="http://schemas.microsoft.com/office/drawing/2014/main" id="{158BD110-EC61-8221-8DAF-90536147903F}"/>
              </a:ext>
            </a:extLst>
          </p:cNvPr>
          <p:cNvSpPr/>
          <p:nvPr/>
        </p:nvSpPr>
        <p:spPr>
          <a:xfrm>
            <a:off x="6848053" y="386230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15‘‘</a:t>
            </a:r>
            <a:endParaRPr lang="de-CH" sz="1600" dirty="0" err="1"/>
          </a:p>
        </p:txBody>
      </p:sp>
      <p:sp>
        <p:nvSpPr>
          <p:cNvPr id="17" name="Ellipse 16">
            <a:extLst>
              <a:ext uri="{FF2B5EF4-FFF2-40B4-BE49-F238E27FC236}">
                <a16:creationId xmlns:a16="http://schemas.microsoft.com/office/drawing/2014/main" id="{6B1EA320-2DDA-9D3F-8C4A-057DEB67C0BF}"/>
              </a:ext>
            </a:extLst>
          </p:cNvPr>
          <p:cNvSpPr/>
          <p:nvPr/>
        </p:nvSpPr>
        <p:spPr>
          <a:xfrm>
            <a:off x="7414555" y="4557354"/>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8" name="Ellipse 17">
            <a:extLst>
              <a:ext uri="{FF2B5EF4-FFF2-40B4-BE49-F238E27FC236}">
                <a16:creationId xmlns:a16="http://schemas.microsoft.com/office/drawing/2014/main" id="{08F02363-04D5-562F-182A-7BCB8A209B51}"/>
              </a:ext>
            </a:extLst>
          </p:cNvPr>
          <p:cNvSpPr/>
          <p:nvPr/>
        </p:nvSpPr>
        <p:spPr>
          <a:xfrm>
            <a:off x="6847204" y="529090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grpSp>
        <p:nvGrpSpPr>
          <p:cNvPr id="29" name="Gruppieren 28">
            <a:extLst>
              <a:ext uri="{FF2B5EF4-FFF2-40B4-BE49-F238E27FC236}">
                <a16:creationId xmlns:a16="http://schemas.microsoft.com/office/drawing/2014/main" id="{618FC013-AC74-FDB8-8A24-8EA228878A10}"/>
              </a:ext>
            </a:extLst>
          </p:cNvPr>
          <p:cNvGrpSpPr/>
          <p:nvPr/>
        </p:nvGrpSpPr>
        <p:grpSpPr>
          <a:xfrm>
            <a:off x="7304196" y="694328"/>
            <a:ext cx="634298" cy="634298"/>
            <a:chOff x="5778851" y="2741687"/>
            <a:chExt cx="634298" cy="634298"/>
          </a:xfrm>
        </p:grpSpPr>
        <p:sp>
          <p:nvSpPr>
            <p:cNvPr id="30" name="Ellipse 29">
              <a:extLst>
                <a:ext uri="{FF2B5EF4-FFF2-40B4-BE49-F238E27FC236}">
                  <a16:creationId xmlns:a16="http://schemas.microsoft.com/office/drawing/2014/main" id="{55D8E702-0632-2507-203D-758297B05D0F}"/>
                </a:ext>
              </a:extLst>
            </p:cNvPr>
            <p:cNvSpPr/>
            <p:nvPr/>
          </p:nvSpPr>
          <p:spPr>
            <a:xfrm>
              <a:off x="5778851" y="2741687"/>
              <a:ext cx="634298" cy="634298"/>
            </a:xfrm>
            <a:prstGeom prst="ellipse">
              <a:avLst/>
            </a:prstGeom>
            <a:solidFill>
              <a:srgbClr val="F2F2F2"/>
            </a:solidFill>
            <a:ln w="9525" cap="flat" cmpd="sng" algn="ctr">
              <a:noFill/>
              <a:prstDash val="solid"/>
              <a:round/>
              <a:headEnd type="none" w="med" len="med"/>
              <a:tailEnd type="none" w="med" len="med"/>
            </a:ln>
            <a:effectLst>
              <a:outerShdw blurRad="50800" dist="38100" dir="2700000" algn="tl" rotWithShape="0">
                <a:schemeClr val="bg1">
                  <a:lumMod val="75000"/>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CH" dirty="0"/>
            </a:p>
          </p:txBody>
        </p:sp>
        <p:pic>
          <p:nvPicPr>
            <p:cNvPr id="31" name="Grafik 30">
              <a:extLst>
                <a:ext uri="{FF2B5EF4-FFF2-40B4-BE49-F238E27FC236}">
                  <a16:creationId xmlns:a16="http://schemas.microsoft.com/office/drawing/2014/main" id="{E53FBFC5-B83D-D7B0-5B21-3D4EA07A30B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887407" y="2850243"/>
              <a:ext cx="417186" cy="417186"/>
            </a:xfrm>
            <a:prstGeom prst="rect">
              <a:avLst/>
            </a:prstGeom>
          </p:spPr>
        </p:pic>
      </p:grpSp>
    </p:spTree>
    <p:extLst>
      <p:ext uri="{BB962C8B-B14F-4D97-AF65-F5344CB8AC3E}">
        <p14:creationId xmlns:p14="http://schemas.microsoft.com/office/powerpoint/2010/main" val="2233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a:t>Wer wir sind</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721290" y="1667940"/>
            <a:ext cx="7159326" cy="4564062"/>
          </a:xfrm>
        </p:spPr>
        <p:txBody>
          <a:bodyPr/>
          <a:lstStyle/>
          <a:p>
            <a:pPr marL="0" indent="0">
              <a:buNone/>
            </a:pPr>
            <a:r>
              <a:rPr lang="de-DE" b="1" dirty="0">
                <a:solidFill>
                  <a:schemeClr val="accent1"/>
                </a:solidFill>
                <a:effectLst/>
                <a:latin typeface="+mj-lt"/>
                <a:ea typeface="Times New Roman" panose="02020603050405020304" pitchFamily="18" charset="0"/>
              </a:rPr>
              <a:t>Michael Kres</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Gründer und Partner</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r>
              <a:rPr lang="de-DE" sz="2000" b="0" i="0" dirty="0">
                <a:solidFill>
                  <a:srgbClr val="000000"/>
                </a:solidFill>
                <a:effectLst/>
                <a:latin typeface="+mj-lt"/>
              </a:rPr>
              <a:t>Dr. oec. HSG. Executive Leadership Coach </a:t>
            </a:r>
            <a:r>
              <a:rPr lang="de-DE" sz="2000" b="0" i="0" dirty="0" err="1">
                <a:solidFill>
                  <a:srgbClr val="000000"/>
                </a:solidFill>
                <a:effectLst/>
                <a:latin typeface="+mj-lt"/>
              </a:rPr>
              <a:t>AoEC</a:t>
            </a:r>
            <a:r>
              <a:rPr lang="de-DE" sz="2000" b="0" i="0" dirty="0">
                <a:solidFill>
                  <a:srgbClr val="000000"/>
                </a:solidFill>
                <a:effectLst/>
                <a:latin typeface="+mj-lt"/>
              </a:rPr>
              <a:t>. Gründungspartner der </a:t>
            </a:r>
            <a:r>
              <a:rPr lang="de-DE" sz="2000" b="0" i="0" dirty="0">
                <a:solidFill>
                  <a:schemeClr val="accent1"/>
                </a:solidFill>
                <a:effectLst/>
                <a:latin typeface="+mj-lt"/>
                <a:hlinkClick r:id="rId2">
                  <a:extLst>
                    <a:ext uri="{A12FA001-AC4F-418D-AE19-62706E023703}">
                      <ahyp:hlinkClr xmlns:ahyp="http://schemas.microsoft.com/office/drawing/2018/hyperlinkcolor" val="tx"/>
                    </a:ext>
                  </a:extLst>
                </a:hlinkClick>
              </a:rPr>
              <a:t>www.promovetm.com</a:t>
            </a:r>
            <a:r>
              <a:rPr lang="de-DE" sz="2000" b="0" i="0" dirty="0">
                <a:solidFill>
                  <a:srgbClr val="000000"/>
                </a:solidFill>
                <a:effectLst/>
                <a:latin typeface="+mj-lt"/>
              </a:rPr>
              <a:t>. Langjährige Führungserfahrung in den Branchen: Luftfahrt, Telecom, Dienstleistung, Aus- und Weiterbildung. Schwerpunkte: Gestaltung und Umsetzung von Veränderungsprozessen in selbstorganisierten Unternehmen, Organisationscoaching, Executive und Leadership Coaching. Internationale Vortrags-tätigkeit an Universitäten und Fachhochschulen. Breite Publikationstätigkeit in den Bereichen «Demografische Verschiebung», «Employability» und «Mut und Management».</a:t>
            </a:r>
            <a:endParaRPr lang="de-CH" sz="2000" dirty="0">
              <a:latin typeface="+mj-lt"/>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pic>
        <p:nvPicPr>
          <p:cNvPr id="3074" name="Picture 2" descr="Coach Schaffhausen: Dr. Michael Kres">
            <a:extLst>
              <a:ext uri="{FF2B5EF4-FFF2-40B4-BE49-F238E27FC236}">
                <a16:creationId xmlns:a16="http://schemas.microsoft.com/office/drawing/2014/main" id="{FCA60F15-EEF5-B6D7-714B-425812ABD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602" y="1647645"/>
            <a:ext cx="2186110" cy="145376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Zurück mit einfarbiger Füllung">
            <a:extLst>
              <a:ext uri="{FF2B5EF4-FFF2-40B4-BE49-F238E27FC236}">
                <a16:creationId xmlns:a16="http://schemas.microsoft.com/office/drawing/2014/main" id="{2B3CC82A-02D0-3D47-0E1A-B6C08342FC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1044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a:t>Wer wir sind</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670742" y="1667940"/>
            <a:ext cx="7041916" cy="4564062"/>
          </a:xfrm>
        </p:spPr>
        <p:txBody>
          <a:bodyPr/>
          <a:lstStyle/>
          <a:p>
            <a:pPr marL="0" indent="0">
              <a:buNone/>
            </a:pPr>
            <a:r>
              <a:rPr lang="de-DE" b="1" dirty="0">
                <a:solidFill>
                  <a:schemeClr val="accent1"/>
                </a:solidFill>
                <a:effectLst/>
                <a:latin typeface="+mj-lt"/>
                <a:ea typeface="Times New Roman" panose="02020603050405020304" pitchFamily="18" charset="0"/>
              </a:rPr>
              <a:t>Martin Kessler</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r>
              <a:rPr lang="de-DE" sz="2000" dirty="0">
                <a:solidFill>
                  <a:srgbClr val="000000"/>
                </a:solidFill>
                <a:effectLst/>
                <a:latin typeface="+mj-lt"/>
                <a:ea typeface="Times New Roman" panose="02020603050405020304" pitchFamily="18" charset="0"/>
              </a:rPr>
              <a:t>Lic. </a:t>
            </a:r>
            <a:r>
              <a:rPr lang="de-DE" sz="2000" dirty="0" err="1">
                <a:solidFill>
                  <a:srgbClr val="000000"/>
                </a:solidFill>
                <a:effectLst/>
                <a:latin typeface="+mj-lt"/>
                <a:ea typeface="Times New Roman" panose="02020603050405020304" pitchFamily="18" charset="0"/>
              </a:rPr>
              <a:t>iur</a:t>
            </a:r>
            <a:r>
              <a:rPr lang="de-DE" sz="2000" dirty="0">
                <a:solidFill>
                  <a:srgbClr val="000000"/>
                </a:solidFill>
                <a:effectLst/>
                <a:latin typeface="+mj-lt"/>
                <a:ea typeface="Times New Roman" panose="02020603050405020304" pitchFamily="18" charset="0"/>
              </a:rPr>
              <a:t>., 35 Jahre Führungserfahrung, 30 Jahre HR-Praxis, davon 24 Jahre in HR Gesamtleitungsfunktionen und als Geschäftsleitungsmitglied von </a:t>
            </a:r>
            <a:r>
              <a:rPr lang="de-DE" sz="2000" dirty="0" err="1">
                <a:solidFill>
                  <a:srgbClr val="000000"/>
                </a:solidFill>
                <a:effectLst/>
                <a:latin typeface="+mj-lt"/>
                <a:ea typeface="Times New Roman" panose="02020603050405020304" pitchFamily="18" charset="0"/>
              </a:rPr>
              <a:t>grossen</a:t>
            </a:r>
            <a:r>
              <a:rPr lang="de-DE" sz="2000" dirty="0">
                <a:solidFill>
                  <a:srgbClr val="000000"/>
                </a:solidFill>
                <a:effectLst/>
                <a:latin typeface="+mj-lt"/>
                <a:ea typeface="Times New Roman" panose="02020603050405020304" pitchFamily="18" charset="0"/>
              </a:rPr>
              <a:t> Unternehmen im Versicherungsbereich, Gross- und Detailhandel. Langjährige Erfahrung im Rahmen von Kulturveränderungen, Team- und Organisationsentwicklung, Change und Projektmanagement</a:t>
            </a:r>
            <a:r>
              <a:rPr lang="de-DE" sz="2000" dirty="0">
                <a:solidFill>
                  <a:srgbClr val="000000"/>
                </a:solidFill>
                <a:latin typeface="+mj-lt"/>
                <a:ea typeface="Times New Roman" panose="02020603050405020304" pitchFamily="18" charset="0"/>
              </a:rPr>
              <a:t>. </a:t>
            </a:r>
            <a:r>
              <a:rPr lang="de-DE" sz="2000" dirty="0">
                <a:solidFill>
                  <a:srgbClr val="000000"/>
                </a:solidFill>
                <a:effectLst/>
                <a:latin typeface="+mj-lt"/>
                <a:ea typeface="Times New Roman" panose="02020603050405020304" pitchFamily="18" charset="0"/>
              </a:rPr>
              <a:t>Diverse Weiterbildungen im HR-Management, Coaching, Projektmanagement. Diverse Verwaltungsmandate von Vorsorgestiftungen, NGOs, Vorständen von Arbeitgeber-organisationen und Expertentätigkeiten.</a:t>
            </a:r>
            <a:endParaRPr lang="de-CH" sz="2000" dirty="0">
              <a:effectLst/>
              <a:latin typeface="+mj-lt"/>
              <a:ea typeface="Times New Roman" panose="02020603050405020304" pitchFamily="18" charset="0"/>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pic>
        <p:nvPicPr>
          <p:cNvPr id="6" name="Picture 2">
            <a:extLst>
              <a:ext uri="{FF2B5EF4-FFF2-40B4-BE49-F238E27FC236}">
                <a16:creationId xmlns:a16="http://schemas.microsoft.com/office/drawing/2014/main" id="{7C0DA466-358D-3F6A-13F4-E5D9A7B1C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661" y="1647644"/>
            <a:ext cx="2451051" cy="1634035"/>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Zurück mit einfarbiger Füllung">
            <a:extLst>
              <a:ext uri="{FF2B5EF4-FFF2-40B4-BE49-F238E27FC236}">
                <a16:creationId xmlns:a16="http://schemas.microsoft.com/office/drawing/2014/main" id="{0CF4705A-2E10-2B31-246B-4DD96D8D5C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237449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a:t>Wer wir sind</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683967" y="1667940"/>
            <a:ext cx="7196649" cy="4564062"/>
          </a:xfrm>
        </p:spPr>
        <p:txBody>
          <a:bodyPr/>
          <a:lstStyle/>
          <a:p>
            <a:pPr marL="0" indent="0">
              <a:buNone/>
            </a:pPr>
            <a:r>
              <a:rPr lang="de-DE" b="1" dirty="0">
                <a:solidFill>
                  <a:schemeClr val="accent1"/>
                </a:solidFill>
                <a:effectLst/>
                <a:latin typeface="+mj-lt"/>
                <a:ea typeface="Times New Roman" panose="02020603050405020304" pitchFamily="18" charset="0"/>
              </a:rPr>
              <a:t>Thomas Seghezzi</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lgn="just">
              <a:buNone/>
            </a:pPr>
            <a:r>
              <a:rPr lang="de-CH" sz="2000" dirty="0">
                <a:effectLst/>
                <a:latin typeface="+mj-lt"/>
                <a:ea typeface="Times New Roman" panose="02020603050405020304" pitchFamily="18" charset="0"/>
              </a:rPr>
              <a:t>MBA Universität St. Gallen. Langjährige, internationale Führungserfahrung im Human Resources Management in den Bereichen Sport, Non Profit Organisationen, Internationale Beziehungen, sowie Gastronomie und Events. Ausgewiesener Leistungsausweis als selbständiger Unternehmer. Fokus: Kommunikation und Führung im interkulturellen Umfeld.</a:t>
            </a:r>
            <a:endParaRPr lang="de-CH" sz="2000" dirty="0"/>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sp>
        <p:nvSpPr>
          <p:cNvPr id="6" name="Textplatzhalter 11">
            <a:extLst>
              <a:ext uri="{FF2B5EF4-FFF2-40B4-BE49-F238E27FC236}">
                <a16:creationId xmlns:a16="http://schemas.microsoft.com/office/drawing/2014/main" id="{DC2ED788-8F2E-EA09-95B2-53608F0C4C2F}"/>
              </a:ext>
            </a:extLst>
          </p:cNvPr>
          <p:cNvSpPr txBox="1">
            <a:spLocks/>
          </p:cNvSpPr>
          <p:nvPr/>
        </p:nvSpPr>
        <p:spPr>
          <a:xfrm>
            <a:off x="2394697" y="3263900"/>
            <a:ext cx="7374454" cy="33020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sz="2000" dirty="0">
              <a:latin typeface="+mj-lt"/>
              <a:cs typeface="Times New Roman" panose="02020603050405020304" pitchFamily="18" charset="0"/>
            </a:endParaRPr>
          </a:p>
        </p:txBody>
      </p:sp>
      <p:pic>
        <p:nvPicPr>
          <p:cNvPr id="7" name="Grafik 1">
            <a:extLst>
              <a:ext uri="{FF2B5EF4-FFF2-40B4-BE49-F238E27FC236}">
                <a16:creationId xmlns:a16="http://schemas.microsoft.com/office/drawing/2014/main" id="{43070130-BB8E-C3F2-DED5-8132F1645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194" y="1645092"/>
            <a:ext cx="2279438" cy="178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descr="Zurück mit einfarbiger Füllung">
            <a:extLst>
              <a:ext uri="{FF2B5EF4-FFF2-40B4-BE49-F238E27FC236}">
                <a16:creationId xmlns:a16="http://schemas.microsoft.com/office/drawing/2014/main" id="{54D690F0-E2F7-E3F1-8E18-B3D0BDE57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14655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365E93-262C-49C9-AB9C-42755B0FE9C0}"/>
              </a:ext>
            </a:extLst>
          </p:cNvPr>
          <p:cNvSpPr>
            <a:spLocks noGrp="1"/>
          </p:cNvSpPr>
          <p:nvPr>
            <p:ph type="title"/>
          </p:nvPr>
        </p:nvSpPr>
        <p:spPr/>
        <p:txBody>
          <a:bodyPr/>
          <a:lstStyle/>
          <a:p>
            <a:r>
              <a:rPr lang="de-DE" dirty="0"/>
              <a:t>Ziele heute</a:t>
            </a:r>
            <a:endParaRPr lang="de-CH" dirty="0"/>
          </a:p>
        </p:txBody>
      </p:sp>
      <p:sp>
        <p:nvSpPr>
          <p:cNvPr id="4" name="Textplatzhalter 3">
            <a:extLst>
              <a:ext uri="{FF2B5EF4-FFF2-40B4-BE49-F238E27FC236}">
                <a16:creationId xmlns:a16="http://schemas.microsoft.com/office/drawing/2014/main" id="{EEBB202A-5017-44C0-9D41-229DC7B97AEC}"/>
              </a:ext>
            </a:extLst>
          </p:cNvPr>
          <p:cNvSpPr>
            <a:spLocks noGrp="1"/>
          </p:cNvSpPr>
          <p:nvPr>
            <p:ph type="body" sz="quarter" idx="18"/>
          </p:nvPr>
        </p:nvSpPr>
        <p:spPr>
          <a:xfrm>
            <a:off x="376238" y="1889125"/>
            <a:ext cx="9085003" cy="4564063"/>
          </a:xfrm>
        </p:spPr>
        <p:txBody>
          <a:bodyPr/>
          <a:lstStyle/>
          <a:p>
            <a:r>
              <a:rPr lang="de-CH" sz="2800" dirty="0">
                <a:effectLst/>
                <a:latin typeface="+mj-lt"/>
                <a:ea typeface="Times New Roman" panose="02020603050405020304" pitchFamily="18" charset="0"/>
              </a:rPr>
              <a:t>Du </a:t>
            </a:r>
            <a:r>
              <a:rPr lang="de-CH" sz="2800" dirty="0">
                <a:latin typeface="+mj-lt"/>
                <a:ea typeface="Times New Roman" panose="02020603050405020304" pitchFamily="18" charset="0"/>
              </a:rPr>
              <a:t>wirst Dir </a:t>
            </a:r>
            <a:r>
              <a:rPr lang="de-CH" sz="2800" dirty="0">
                <a:effectLst/>
                <a:latin typeface="+mj-lt"/>
                <a:ea typeface="Times New Roman" panose="02020603050405020304" pitchFamily="18" charset="0"/>
              </a:rPr>
              <a:t>bewusst, welche Haltung Du gegenüber Führung einnehmen willst.</a:t>
            </a:r>
          </a:p>
          <a:p>
            <a:r>
              <a:rPr lang="de-CH" sz="2800" dirty="0">
                <a:effectLst/>
                <a:latin typeface="+mj-lt"/>
                <a:ea typeface="Times New Roman" panose="02020603050405020304" pitchFamily="18" charset="0"/>
                <a:cs typeface="Times New Roman" panose="02020603050405020304" pitchFamily="18" charset="0"/>
              </a:rPr>
              <a:t>Du definierst Deine erste, stimmige Definition von Führung.</a:t>
            </a:r>
          </a:p>
          <a:p>
            <a:r>
              <a:rPr lang="de-CH" sz="2800" dirty="0">
                <a:latin typeface="+mj-lt"/>
                <a:ea typeface="Times New Roman" panose="02020603050405020304" pitchFamily="18" charset="0"/>
                <a:cs typeface="Times New Roman" panose="02020603050405020304" pitchFamily="18" charset="0"/>
              </a:rPr>
              <a:t>Du hast einen Buddy für Deinen Entwicklungsplan </a:t>
            </a:r>
            <a:br>
              <a:rPr lang="de-CH" sz="2800" dirty="0">
                <a:latin typeface="+mj-lt"/>
                <a:ea typeface="Times New Roman" panose="02020603050405020304" pitchFamily="18" charset="0"/>
                <a:cs typeface="Times New Roman" panose="02020603050405020304" pitchFamily="18" charset="0"/>
              </a:rPr>
            </a:br>
            <a:r>
              <a:rPr lang="de-CH" sz="2800" dirty="0">
                <a:latin typeface="+mj-lt"/>
                <a:ea typeface="Times New Roman" panose="02020603050405020304" pitchFamily="18" charset="0"/>
                <a:cs typeface="Times New Roman" panose="02020603050405020304" pitchFamily="18" charset="0"/>
              </a:rPr>
              <a:t>gefunden. </a:t>
            </a:r>
            <a:endParaRPr lang="de-CH" sz="2800" dirty="0">
              <a:effectLst/>
              <a:latin typeface="+mj-lt"/>
              <a:ea typeface="Times New Roman" panose="02020603050405020304" pitchFamily="18" charset="0"/>
              <a:cs typeface="Times New Roman" panose="02020603050405020304" pitchFamily="18" charset="0"/>
            </a:endParaRPr>
          </a:p>
          <a:p>
            <a:pPr marL="0" indent="0">
              <a:buNone/>
            </a:pPr>
            <a:endParaRPr lang="de-CH" dirty="0"/>
          </a:p>
        </p:txBody>
      </p:sp>
      <p:sp>
        <p:nvSpPr>
          <p:cNvPr id="5" name="Textplatzhalter 4">
            <a:extLst>
              <a:ext uri="{FF2B5EF4-FFF2-40B4-BE49-F238E27FC236}">
                <a16:creationId xmlns:a16="http://schemas.microsoft.com/office/drawing/2014/main" id="{74A99474-94EC-467D-8098-F099932A8121}"/>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pic>
        <p:nvPicPr>
          <p:cNvPr id="6" name="Grafik 5" descr="Zurück mit einfarbiger Füllung">
            <a:extLst>
              <a:ext uri="{FF2B5EF4-FFF2-40B4-BE49-F238E27FC236}">
                <a16:creationId xmlns:a16="http://schemas.microsoft.com/office/drawing/2014/main" id="{2B51ACAB-DB1D-6587-87A2-931E756C9D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76106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Regeln der Zusammenarbeit</a:t>
            </a:r>
            <a:endParaRPr lang="de-CH" dirty="0"/>
          </a:p>
        </p:txBody>
      </p:sp>
      <p:sp>
        <p:nvSpPr>
          <p:cNvPr id="4" name="Textplatzhalter 3">
            <a:extLst>
              <a:ext uri="{FF2B5EF4-FFF2-40B4-BE49-F238E27FC236}">
                <a16:creationId xmlns:a16="http://schemas.microsoft.com/office/drawing/2014/main" id="{59E62D42-4D84-4DEC-81DA-540CBBEA8AA2}"/>
              </a:ext>
            </a:extLst>
          </p:cNvPr>
          <p:cNvSpPr>
            <a:spLocks noGrp="1"/>
          </p:cNvSpPr>
          <p:nvPr>
            <p:ph type="body" sz="quarter" idx="18"/>
          </p:nvPr>
        </p:nvSpPr>
        <p:spPr>
          <a:xfrm>
            <a:off x="758794" y="1701993"/>
            <a:ext cx="11504330" cy="4540250"/>
          </a:xfrm>
        </p:spPr>
        <p:txBody>
          <a:bodyPr/>
          <a:lstStyle/>
          <a:p>
            <a:pPr algn="l">
              <a:buFont typeface="+mj-lt"/>
              <a:buAutoNum type="arabicPeriod"/>
              <a:tabLst>
                <a:tab pos="354013" algn="l"/>
              </a:tabLst>
            </a:pPr>
            <a:r>
              <a:rPr lang="de-DE" sz="2000" b="1" i="0" dirty="0">
                <a:effectLst/>
                <a:latin typeface="+mj-lt"/>
              </a:rPr>
              <a:t>	Offenheit für Neues</a:t>
            </a:r>
            <a:br>
              <a:rPr lang="de-DE" sz="2000" b="0" i="0" dirty="0">
                <a:effectLst/>
                <a:latin typeface="+mj-lt"/>
              </a:rPr>
            </a:br>
            <a:r>
              <a:rPr lang="de-DE" sz="2000" b="0" i="0" dirty="0">
                <a:effectLst/>
                <a:latin typeface="+mj-lt"/>
              </a:rPr>
              <a:t>	Wir wissen zu Beginn nicht, wohin die Reise geht. Wir lassen Neues </a:t>
            </a:r>
            <a:br>
              <a:rPr lang="de-DE" sz="2000" b="0" i="0" dirty="0">
                <a:effectLst/>
                <a:latin typeface="+mj-lt"/>
              </a:rPr>
            </a:br>
            <a:r>
              <a:rPr lang="de-DE" sz="2000" b="0" i="0" dirty="0">
                <a:effectLst/>
                <a:latin typeface="+mj-lt"/>
              </a:rPr>
              <a:t>	auf uns wirken und lehnen es nicht von vorneherein ab.</a:t>
            </a:r>
            <a:br>
              <a:rPr lang="de-DE" sz="600" b="0" i="0" dirty="0">
                <a:effectLst/>
                <a:latin typeface="+mj-lt"/>
              </a:rPr>
            </a:br>
            <a:endParaRPr lang="de-DE" sz="600" b="0" i="0" dirty="0">
              <a:effectLst/>
              <a:latin typeface="+mj-lt"/>
            </a:endParaRPr>
          </a:p>
          <a:p>
            <a:pPr algn="l">
              <a:buFont typeface="+mj-lt"/>
              <a:buAutoNum type="arabicPeriod"/>
              <a:tabLst>
                <a:tab pos="354013" algn="l"/>
              </a:tabLst>
            </a:pPr>
            <a:r>
              <a:rPr lang="de-DE" sz="2000" b="1" i="0" dirty="0">
                <a:effectLst/>
                <a:latin typeface="+mj-lt"/>
              </a:rPr>
              <a:t>	Wille, sich selbst zu hinterfragen</a:t>
            </a:r>
            <a:br>
              <a:rPr lang="de-DE" sz="2000" b="0" i="0" dirty="0">
                <a:effectLst/>
                <a:latin typeface="+mj-lt"/>
              </a:rPr>
            </a:br>
            <a:r>
              <a:rPr lang="de-DE" sz="2000" b="0" i="0" dirty="0">
                <a:effectLst/>
                <a:latin typeface="+mj-lt"/>
              </a:rPr>
              <a:t>	Wir gehen mit einer grundsätzlichen Neugier </a:t>
            </a:r>
            <a:br>
              <a:rPr lang="de-DE" sz="2000" b="0" i="0" dirty="0">
                <a:effectLst/>
                <a:latin typeface="+mj-lt"/>
              </a:rPr>
            </a:br>
            <a:r>
              <a:rPr lang="de-DE" sz="2000" b="0" i="0" dirty="0">
                <a:effectLst/>
                <a:latin typeface="+mj-lt"/>
              </a:rPr>
              <a:t>	an neue Themenstellungen heran.</a:t>
            </a:r>
            <a:br>
              <a:rPr lang="de-DE" sz="600" b="0" i="0" dirty="0">
                <a:effectLst/>
                <a:latin typeface="+mj-lt"/>
              </a:rPr>
            </a:br>
            <a:endParaRPr lang="de-DE" sz="600" b="0" i="0" dirty="0">
              <a:effectLst/>
              <a:latin typeface="+mj-lt"/>
            </a:endParaRPr>
          </a:p>
          <a:p>
            <a:pPr algn="l">
              <a:buFont typeface="+mj-lt"/>
              <a:buAutoNum type="arabicPeriod"/>
              <a:tabLst>
                <a:tab pos="354013" algn="l"/>
              </a:tabLst>
            </a:pPr>
            <a:r>
              <a:rPr lang="de-DE" sz="2000" b="1" i="0" dirty="0">
                <a:effectLst/>
                <a:latin typeface="+mj-lt"/>
              </a:rPr>
              <a:t>	Wille, Konflikte proaktiv zu lösen</a:t>
            </a:r>
            <a:br>
              <a:rPr lang="de-DE" sz="2000" b="0" i="0" dirty="0">
                <a:effectLst/>
                <a:latin typeface="+mj-lt"/>
              </a:rPr>
            </a:br>
            <a:r>
              <a:rPr lang="de-DE" sz="2000" b="0" i="0" dirty="0">
                <a:effectLst/>
                <a:latin typeface="+mj-lt"/>
              </a:rPr>
              <a:t>	Spannungen sind gut, denn sie sind Quelle der Entwicklung.</a:t>
            </a:r>
            <a:br>
              <a:rPr lang="de-DE" sz="600" b="0" i="0" dirty="0">
                <a:effectLst/>
                <a:latin typeface="+mj-lt"/>
              </a:rPr>
            </a:br>
            <a:endParaRPr lang="de-DE" sz="600" b="0" i="0" dirty="0">
              <a:effectLst/>
              <a:latin typeface="+mj-lt"/>
            </a:endParaRPr>
          </a:p>
          <a:p>
            <a:pPr algn="l">
              <a:buFont typeface="+mj-lt"/>
              <a:buAutoNum type="arabicPeriod"/>
              <a:tabLst>
                <a:tab pos="354013" algn="l"/>
              </a:tabLst>
            </a:pPr>
            <a:r>
              <a:rPr lang="de-DE" sz="2000" b="1" i="0" dirty="0">
                <a:effectLst/>
                <a:latin typeface="+mj-lt"/>
              </a:rPr>
              <a:t>	Gegenseitiger Respekt</a:t>
            </a:r>
            <a:br>
              <a:rPr lang="de-DE" sz="2000" b="0" i="0" dirty="0">
                <a:effectLst/>
                <a:latin typeface="+mj-lt"/>
              </a:rPr>
            </a:br>
            <a:r>
              <a:rPr lang="de-DE" sz="2000" b="0" i="0" dirty="0">
                <a:effectLst/>
                <a:latin typeface="+mj-lt"/>
              </a:rPr>
              <a:t>	Menschen sind grundsätzlich gut, sie haben nur unterschiedliche</a:t>
            </a:r>
            <a:br>
              <a:rPr lang="de-DE" sz="2000" b="0" i="0" dirty="0">
                <a:effectLst/>
                <a:latin typeface="+mj-lt"/>
              </a:rPr>
            </a:br>
            <a:r>
              <a:rPr lang="de-DE" sz="2000" b="0" i="0" dirty="0">
                <a:effectLst/>
                <a:latin typeface="+mj-lt"/>
              </a:rPr>
              <a:t>	Sichtweisen auf die Welt, die wir gegenseitig respektieren.</a:t>
            </a:r>
            <a:br>
              <a:rPr lang="de-DE" sz="600" b="0" i="0" dirty="0">
                <a:effectLst/>
                <a:latin typeface="+mj-lt"/>
              </a:rPr>
            </a:br>
            <a:r>
              <a:rPr lang="de-DE" sz="600" b="0" i="0" dirty="0">
                <a:effectLst/>
                <a:latin typeface="+mj-lt"/>
              </a:rPr>
              <a:t>  </a:t>
            </a:r>
          </a:p>
          <a:p>
            <a:pPr algn="l">
              <a:buFont typeface="+mj-lt"/>
              <a:buAutoNum type="arabicPeriod"/>
              <a:tabLst>
                <a:tab pos="354013" algn="l"/>
              </a:tabLst>
            </a:pPr>
            <a:r>
              <a:rPr lang="de-DE" sz="2000" b="1" i="0" dirty="0">
                <a:effectLst/>
                <a:latin typeface="+mj-lt"/>
              </a:rPr>
              <a:t>	Eigenverantwortung</a:t>
            </a:r>
            <a:br>
              <a:rPr lang="de-DE" sz="2000" b="0" i="0" dirty="0">
                <a:effectLst/>
                <a:latin typeface="+mj-lt"/>
              </a:rPr>
            </a:br>
            <a:r>
              <a:rPr lang="de-DE" sz="2000" b="0" i="0" dirty="0">
                <a:effectLst/>
                <a:latin typeface="+mj-lt"/>
              </a:rPr>
              <a:t>	Jede/r entscheidet selbst, wie weit er/sie im Prozess gehen möchte. </a:t>
            </a:r>
          </a:p>
          <a:p>
            <a:endParaRPr lang="de-CH" dirty="0">
              <a:latin typeface="+mj-lt"/>
            </a:endParaRPr>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Was ist Führung?</a:t>
            </a:r>
            <a:endParaRPr lang="de-CH" dirty="0"/>
          </a:p>
          <a:p>
            <a:endParaRPr lang="de-CH" dirty="0"/>
          </a:p>
        </p:txBody>
      </p:sp>
      <p:sp>
        <p:nvSpPr>
          <p:cNvPr id="7" name="Ellipse 6">
            <a:extLst>
              <a:ext uri="{FF2B5EF4-FFF2-40B4-BE49-F238E27FC236}">
                <a16:creationId xmlns:a16="http://schemas.microsoft.com/office/drawing/2014/main" id="{7DD61CDB-75D4-F81F-33F1-C4554C3F9BA4}"/>
              </a:ext>
            </a:extLst>
          </p:cNvPr>
          <p:cNvSpPr/>
          <p:nvPr/>
        </p:nvSpPr>
        <p:spPr>
          <a:xfrm>
            <a:off x="9717191" y="2012339"/>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a:extLst>
              <a:ext uri="{FF2B5EF4-FFF2-40B4-BE49-F238E27FC236}">
                <a16:creationId xmlns:a16="http://schemas.microsoft.com/office/drawing/2014/main" id="{448A2ABA-51D8-3311-8645-768C887EB4C2}"/>
              </a:ext>
            </a:extLst>
          </p:cNvPr>
          <p:cNvSpPr/>
          <p:nvPr/>
        </p:nvSpPr>
        <p:spPr>
          <a:xfrm>
            <a:off x="10372294" y="2012339"/>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a:extLst>
              <a:ext uri="{FF2B5EF4-FFF2-40B4-BE49-F238E27FC236}">
                <a16:creationId xmlns:a16="http://schemas.microsoft.com/office/drawing/2014/main" id="{2B2D3D73-E1C5-C52D-029E-0CB8375C952E}"/>
              </a:ext>
            </a:extLst>
          </p:cNvPr>
          <p:cNvSpPr/>
          <p:nvPr/>
        </p:nvSpPr>
        <p:spPr>
          <a:xfrm>
            <a:off x="11085125" y="2012339"/>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a:extLst>
              <a:ext uri="{FF2B5EF4-FFF2-40B4-BE49-F238E27FC236}">
                <a16:creationId xmlns:a16="http://schemas.microsoft.com/office/drawing/2014/main" id="{81C6655F-5882-1EF9-1E7D-2A45BD53AA15}"/>
              </a:ext>
            </a:extLst>
          </p:cNvPr>
          <p:cNvSpPr/>
          <p:nvPr/>
        </p:nvSpPr>
        <p:spPr>
          <a:xfrm>
            <a:off x="9717191" y="2695903"/>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a:extLst>
              <a:ext uri="{FF2B5EF4-FFF2-40B4-BE49-F238E27FC236}">
                <a16:creationId xmlns:a16="http://schemas.microsoft.com/office/drawing/2014/main" id="{D2A09CA2-A08F-8A4A-13BA-F8B2667A2BAB}"/>
              </a:ext>
            </a:extLst>
          </p:cNvPr>
          <p:cNvSpPr/>
          <p:nvPr/>
        </p:nvSpPr>
        <p:spPr>
          <a:xfrm>
            <a:off x="10372294" y="2695903"/>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Ellipse 11">
            <a:extLst>
              <a:ext uri="{FF2B5EF4-FFF2-40B4-BE49-F238E27FC236}">
                <a16:creationId xmlns:a16="http://schemas.microsoft.com/office/drawing/2014/main" id="{A2C3DC0B-6EDE-DD3B-045F-A028A43CC81A}"/>
              </a:ext>
            </a:extLst>
          </p:cNvPr>
          <p:cNvSpPr/>
          <p:nvPr/>
        </p:nvSpPr>
        <p:spPr>
          <a:xfrm>
            <a:off x="11085125" y="2695903"/>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Ellipse 12">
            <a:extLst>
              <a:ext uri="{FF2B5EF4-FFF2-40B4-BE49-F238E27FC236}">
                <a16:creationId xmlns:a16="http://schemas.microsoft.com/office/drawing/2014/main" id="{BF46B46F-9122-AE26-318F-1FE7FA0B128E}"/>
              </a:ext>
            </a:extLst>
          </p:cNvPr>
          <p:cNvSpPr/>
          <p:nvPr/>
        </p:nvSpPr>
        <p:spPr>
          <a:xfrm>
            <a:off x="9717191" y="3366015"/>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Ellipse 13">
            <a:extLst>
              <a:ext uri="{FF2B5EF4-FFF2-40B4-BE49-F238E27FC236}">
                <a16:creationId xmlns:a16="http://schemas.microsoft.com/office/drawing/2014/main" id="{7AE18EFA-56DF-F83D-CFC9-960A59C281E8}"/>
              </a:ext>
            </a:extLst>
          </p:cNvPr>
          <p:cNvSpPr/>
          <p:nvPr/>
        </p:nvSpPr>
        <p:spPr>
          <a:xfrm>
            <a:off x="10372294" y="3366015"/>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Ellipse 14">
            <a:extLst>
              <a:ext uri="{FF2B5EF4-FFF2-40B4-BE49-F238E27FC236}">
                <a16:creationId xmlns:a16="http://schemas.microsoft.com/office/drawing/2014/main" id="{1AA61279-550C-72A0-5573-BB67850AF434}"/>
              </a:ext>
            </a:extLst>
          </p:cNvPr>
          <p:cNvSpPr/>
          <p:nvPr/>
        </p:nvSpPr>
        <p:spPr>
          <a:xfrm>
            <a:off x="11085125" y="3366015"/>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Ellipse 15">
            <a:extLst>
              <a:ext uri="{FF2B5EF4-FFF2-40B4-BE49-F238E27FC236}">
                <a16:creationId xmlns:a16="http://schemas.microsoft.com/office/drawing/2014/main" id="{D8C1B6F3-5D0A-BDE1-9825-908163E52CB7}"/>
              </a:ext>
            </a:extLst>
          </p:cNvPr>
          <p:cNvSpPr/>
          <p:nvPr/>
        </p:nvSpPr>
        <p:spPr>
          <a:xfrm>
            <a:off x="9717191" y="4099964"/>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Ellipse 16">
            <a:extLst>
              <a:ext uri="{FF2B5EF4-FFF2-40B4-BE49-F238E27FC236}">
                <a16:creationId xmlns:a16="http://schemas.microsoft.com/office/drawing/2014/main" id="{E1658838-1787-3BB4-AD56-BA480497D059}"/>
              </a:ext>
            </a:extLst>
          </p:cNvPr>
          <p:cNvSpPr/>
          <p:nvPr/>
        </p:nvSpPr>
        <p:spPr>
          <a:xfrm>
            <a:off x="10372294" y="4099964"/>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Ellipse 17">
            <a:extLst>
              <a:ext uri="{FF2B5EF4-FFF2-40B4-BE49-F238E27FC236}">
                <a16:creationId xmlns:a16="http://schemas.microsoft.com/office/drawing/2014/main" id="{A6D0E6F5-AB00-8937-C727-039FAE2DC5AB}"/>
              </a:ext>
            </a:extLst>
          </p:cNvPr>
          <p:cNvSpPr/>
          <p:nvPr/>
        </p:nvSpPr>
        <p:spPr>
          <a:xfrm>
            <a:off x="11085125" y="4099964"/>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Ellipse 18">
            <a:extLst>
              <a:ext uri="{FF2B5EF4-FFF2-40B4-BE49-F238E27FC236}">
                <a16:creationId xmlns:a16="http://schemas.microsoft.com/office/drawing/2014/main" id="{99560C7C-0436-50CA-96F3-DFB87B873F39}"/>
              </a:ext>
            </a:extLst>
          </p:cNvPr>
          <p:cNvSpPr/>
          <p:nvPr/>
        </p:nvSpPr>
        <p:spPr>
          <a:xfrm>
            <a:off x="9717191" y="4783528"/>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Ellipse 19">
            <a:extLst>
              <a:ext uri="{FF2B5EF4-FFF2-40B4-BE49-F238E27FC236}">
                <a16:creationId xmlns:a16="http://schemas.microsoft.com/office/drawing/2014/main" id="{7A9E225B-5087-5B3E-F4DD-5C39016D1C53}"/>
              </a:ext>
            </a:extLst>
          </p:cNvPr>
          <p:cNvSpPr/>
          <p:nvPr/>
        </p:nvSpPr>
        <p:spPr>
          <a:xfrm>
            <a:off x="10372294" y="4783528"/>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Ellipse 20">
            <a:extLst>
              <a:ext uri="{FF2B5EF4-FFF2-40B4-BE49-F238E27FC236}">
                <a16:creationId xmlns:a16="http://schemas.microsoft.com/office/drawing/2014/main" id="{083DFE4F-DC62-F0E6-9ED8-89E91839DCC8}"/>
              </a:ext>
            </a:extLst>
          </p:cNvPr>
          <p:cNvSpPr/>
          <p:nvPr/>
        </p:nvSpPr>
        <p:spPr>
          <a:xfrm>
            <a:off x="11085125" y="4783528"/>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Ellipse 21">
            <a:extLst>
              <a:ext uri="{FF2B5EF4-FFF2-40B4-BE49-F238E27FC236}">
                <a16:creationId xmlns:a16="http://schemas.microsoft.com/office/drawing/2014/main" id="{6F06CAA2-8E1D-C29D-3E04-A7DFA700B50E}"/>
              </a:ext>
            </a:extLst>
          </p:cNvPr>
          <p:cNvSpPr/>
          <p:nvPr/>
        </p:nvSpPr>
        <p:spPr>
          <a:xfrm>
            <a:off x="9717191" y="5453640"/>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Ellipse 22">
            <a:extLst>
              <a:ext uri="{FF2B5EF4-FFF2-40B4-BE49-F238E27FC236}">
                <a16:creationId xmlns:a16="http://schemas.microsoft.com/office/drawing/2014/main" id="{71E7A0E2-6352-4E86-FA2A-1744A160D51C}"/>
              </a:ext>
            </a:extLst>
          </p:cNvPr>
          <p:cNvSpPr/>
          <p:nvPr/>
        </p:nvSpPr>
        <p:spPr>
          <a:xfrm>
            <a:off x="10372294" y="5453640"/>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Ellipse 23">
            <a:extLst>
              <a:ext uri="{FF2B5EF4-FFF2-40B4-BE49-F238E27FC236}">
                <a16:creationId xmlns:a16="http://schemas.microsoft.com/office/drawing/2014/main" id="{2E729AFE-CF1E-B308-EF69-E67CC99CEDBD}"/>
              </a:ext>
            </a:extLst>
          </p:cNvPr>
          <p:cNvSpPr/>
          <p:nvPr/>
        </p:nvSpPr>
        <p:spPr>
          <a:xfrm>
            <a:off x="11085125" y="5453640"/>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5" name="Gerader Verbinder 24">
            <a:extLst>
              <a:ext uri="{FF2B5EF4-FFF2-40B4-BE49-F238E27FC236}">
                <a16:creationId xmlns:a16="http://schemas.microsoft.com/office/drawing/2014/main" id="{B7A6BA4B-0F50-E314-C867-33B96280BF53}"/>
              </a:ext>
            </a:extLst>
          </p:cNvPr>
          <p:cNvCxnSpPr>
            <a:cxnSpLocks/>
          </p:cNvCxnSpPr>
          <p:nvPr/>
        </p:nvCxnSpPr>
        <p:spPr>
          <a:xfrm flipH="1" flipV="1">
            <a:off x="9791836" y="4183937"/>
            <a:ext cx="1367934" cy="1353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D2AD17C-2ADA-7B33-3879-296B34835CD9}"/>
              </a:ext>
            </a:extLst>
          </p:cNvPr>
          <p:cNvCxnSpPr>
            <a:cxnSpLocks/>
            <a:stCxn id="16" idx="4"/>
          </p:cNvCxnSpPr>
          <p:nvPr/>
        </p:nvCxnSpPr>
        <p:spPr>
          <a:xfrm flipH="1">
            <a:off x="9791835" y="4249254"/>
            <a:ext cx="1" cy="1887046"/>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70E05A9-D3A8-E089-1E07-7481EA06C538}"/>
              </a:ext>
            </a:extLst>
          </p:cNvPr>
          <p:cNvCxnSpPr>
            <a:cxnSpLocks/>
          </p:cNvCxnSpPr>
          <p:nvPr/>
        </p:nvCxnSpPr>
        <p:spPr>
          <a:xfrm flipV="1">
            <a:off x="9791835" y="4183936"/>
            <a:ext cx="2071397" cy="1952364"/>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3EA2DD16-5571-AA8D-345B-0DADAA4774CF}"/>
              </a:ext>
            </a:extLst>
          </p:cNvPr>
          <p:cNvCxnSpPr>
            <a:cxnSpLocks/>
          </p:cNvCxnSpPr>
          <p:nvPr/>
        </p:nvCxnSpPr>
        <p:spPr>
          <a:xfrm flipV="1">
            <a:off x="9791836" y="4174609"/>
            <a:ext cx="2071396" cy="9328"/>
          </a:xfrm>
          <a:prstGeom prst="line">
            <a:avLst/>
          </a:prstGeom>
          <a:ln w="19050" cap="rnd"/>
        </p:spPr>
        <p:style>
          <a:lnRef idx="1">
            <a:schemeClr val="accent1"/>
          </a:lnRef>
          <a:fillRef idx="0">
            <a:schemeClr val="accent1"/>
          </a:fillRef>
          <a:effectRef idx="0">
            <a:schemeClr val="accent1"/>
          </a:effectRef>
          <a:fontRef idx="minor">
            <a:schemeClr val="tx1"/>
          </a:fontRef>
        </p:style>
      </p:cxnSp>
      <p:pic>
        <p:nvPicPr>
          <p:cNvPr id="29" name="Grafik 28" descr="Zurück mit einfarbiger Füllung">
            <a:extLst>
              <a:ext uri="{FF2B5EF4-FFF2-40B4-BE49-F238E27FC236}">
                <a16:creationId xmlns:a16="http://schemas.microsoft.com/office/drawing/2014/main" id="{F7852DE7-AE96-D9FC-A14F-008951E4D5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198687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AB757-EDA3-4BDD-8C5E-F769B9D3186D}"/>
              </a:ext>
            </a:extLst>
          </p:cNvPr>
          <p:cNvSpPr>
            <a:spLocks noGrp="1"/>
          </p:cNvSpPr>
          <p:nvPr>
            <p:ph type="title"/>
          </p:nvPr>
        </p:nvSpPr>
        <p:spPr>
          <a:xfrm>
            <a:off x="2681983" y="2618510"/>
            <a:ext cx="6828033" cy="1662211"/>
          </a:xfrm>
        </p:spPr>
        <p:txBody>
          <a:bodyPr/>
          <a:lstStyle/>
          <a:p>
            <a:r>
              <a:rPr lang="de-DE" dirty="0"/>
              <a:t>Was ist gute Führung?</a:t>
            </a:r>
            <a:endParaRPr lang="de-CH" dirty="0"/>
          </a:p>
        </p:txBody>
      </p:sp>
      <p:sp>
        <p:nvSpPr>
          <p:cNvPr id="3" name="Textplatzhalter 2">
            <a:extLst>
              <a:ext uri="{FF2B5EF4-FFF2-40B4-BE49-F238E27FC236}">
                <a16:creationId xmlns:a16="http://schemas.microsoft.com/office/drawing/2014/main" id="{869E051B-D317-4BE0-8C2E-3BCAE1CB1204}"/>
              </a:ext>
            </a:extLst>
          </p:cNvPr>
          <p:cNvSpPr>
            <a:spLocks noGrp="1"/>
          </p:cNvSpPr>
          <p:nvPr>
            <p:ph type="body" sz="quarter" idx="10"/>
          </p:nvPr>
        </p:nvSpPr>
        <p:spPr>
          <a:xfrm>
            <a:off x="2458143" y="3810705"/>
            <a:ext cx="7338996" cy="492157"/>
          </a:xfrm>
        </p:spPr>
        <p:txBody>
          <a:bodyPr/>
          <a:lstStyle/>
          <a:p>
            <a:pPr marL="342900" indent="-342900" algn="l">
              <a:buFontTx/>
              <a:buChar char="-"/>
              <a:tabLst>
                <a:tab pos="354013" algn="l"/>
              </a:tabLst>
            </a:pPr>
            <a:endParaRPr lang="de-DE" sz="2000" dirty="0"/>
          </a:p>
        </p:txBody>
      </p:sp>
      <p:pic>
        <p:nvPicPr>
          <p:cNvPr id="4" name="Grafik 3" descr="Gruppe von Männern mit einfarbiger Füllung">
            <a:extLst>
              <a:ext uri="{FF2B5EF4-FFF2-40B4-BE49-F238E27FC236}">
                <a16:creationId xmlns:a16="http://schemas.microsoft.com/office/drawing/2014/main" id="{E952899E-6984-42A4-2FEA-CBFE54C055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31691" y="2008544"/>
            <a:ext cx="556456" cy="556456"/>
          </a:xfrm>
          <a:prstGeom prst="rect">
            <a:avLst/>
          </a:prstGeom>
        </p:spPr>
      </p:pic>
    </p:spTree>
    <p:extLst>
      <p:ext uri="{BB962C8B-B14F-4D97-AF65-F5344CB8AC3E}">
        <p14:creationId xmlns:p14="http://schemas.microsoft.com/office/powerpoint/2010/main" val="133866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734efa78-1b97-4d51-82e0-ffe784e20724"/>
  <p:tag name="SLIDO_EVENT_SECTION_UUID" val="fb841ca1-ef4a-4295-8151-92edb8c8b3e0"/>
</p:tagLst>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6A492712D1605459CA0F68E4C5F419E" ma:contentTypeVersion="8" ma:contentTypeDescription="Ein neues Dokument erstellen." ma:contentTypeScope="" ma:versionID="358c755fa796dc6ebf79c0505e5c69eb">
  <xsd:schema xmlns:xsd="http://www.w3.org/2001/XMLSchema" xmlns:xs="http://www.w3.org/2001/XMLSchema" xmlns:p="http://schemas.microsoft.com/office/2006/metadata/properties" xmlns:ns2="0aca4dc3-26b8-4e05-98b3-997492e3d66e" targetNamespace="http://schemas.microsoft.com/office/2006/metadata/properties" ma:root="true" ma:fieldsID="74ed91165e76c226581e98747700412f" ns2:_="">
    <xsd:import namespace="0aca4dc3-26b8-4e05-98b3-997492e3d6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a4dc3-26b8-4e05-98b3-997492e3d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2.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72EBDF-CC8A-400C-A2A6-33D28896D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a4dc3-26b8-4e05-98b3-997492e3d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1021</Words>
  <Application>Microsoft Office PowerPoint</Application>
  <PresentationFormat>Breitbild</PresentationFormat>
  <Paragraphs>165</Paragraphs>
  <Slides>18</Slides>
  <Notes>0</Notes>
  <HiddenSlides>0</HiddenSlides>
  <MMClips>0</MMClips>
  <ScaleCrop>false</ScaleCrop>
  <HeadingPairs>
    <vt:vector size="6" baseType="variant">
      <vt:variant>
        <vt:lpstr>Verwendete Schriftarten</vt:lpstr>
      </vt:variant>
      <vt:variant>
        <vt:i4>2</vt:i4>
      </vt:variant>
      <vt:variant>
        <vt:lpstr>Design</vt:lpstr>
      </vt:variant>
      <vt:variant>
        <vt:i4>5</vt:i4>
      </vt:variant>
      <vt:variant>
        <vt:lpstr>Folientitel</vt:lpstr>
      </vt:variant>
      <vt:variant>
        <vt:i4>18</vt:i4>
      </vt:variant>
    </vt:vector>
  </HeadingPairs>
  <TitlesOfParts>
    <vt:vector size="25" baseType="lpstr">
      <vt:lpstr>Arial</vt:lpstr>
      <vt:lpstr>Calibri</vt:lpstr>
      <vt:lpstr>Beginning &amp; End</vt:lpstr>
      <vt:lpstr>Chapters</vt:lpstr>
      <vt:lpstr>Agenda</vt:lpstr>
      <vt:lpstr>Safety First</vt:lpstr>
      <vt:lpstr>Content</vt:lpstr>
      <vt:lpstr>Workshop 1: Was ist Führung?</vt:lpstr>
      <vt:lpstr>Leadership Masterclass</vt:lpstr>
      <vt:lpstr>Agenda</vt:lpstr>
      <vt:lpstr>Wer wir sind</vt:lpstr>
      <vt:lpstr>Wer wir sind</vt:lpstr>
      <vt:lpstr>Wer wir sind</vt:lpstr>
      <vt:lpstr>Ziele heute</vt:lpstr>
      <vt:lpstr>Regeln der Zusammenarbeit</vt:lpstr>
      <vt:lpstr>Was ist gute Führung?</vt:lpstr>
      <vt:lpstr>Woran erkennt ihr gute Führung?</vt:lpstr>
      <vt:lpstr>Woran erkennt ihr gute Führung?</vt:lpstr>
      <vt:lpstr>Woran erkennt ihr gute Führung?</vt:lpstr>
      <vt:lpstr>Die innere Einstellung</vt:lpstr>
      <vt:lpstr>Mein Entwicklungsplan</vt:lpstr>
      <vt:lpstr>Mein Entwicklungsplan</vt:lpstr>
      <vt:lpstr>Mein Entwicklungsplan</vt:lpstr>
      <vt:lpstr>Interaktives Feedback</vt:lpstr>
      <vt:lpstr>Vielen Dank für Dein Mitgestalten!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Michael Kres</cp:lastModifiedBy>
  <cp:revision>23</cp:revision>
  <cp:lastPrinted>2021-11-17T11:33:30Z</cp:lastPrinted>
  <dcterms:created xsi:type="dcterms:W3CDTF">2022-02-08T17:20:07Z</dcterms:created>
  <dcterms:modified xsi:type="dcterms:W3CDTF">2023-05-31T06:34:49Z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0x010100B6A492712D1605459CA0F68E4C5F419E</vt:lpwstr>
  </property>
  <property fmtid="{D5CDD505-2E9C-101B-9397-08002B2CF9AE}" pid="3" name="SlidoAppVersion">
    <vt:lpwstr>1.5.3.3511</vt:lpwstr>
  </property>
</Properties>
</file>