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4"/>
  </p:notesMasterIdLst>
  <p:handoutMasterIdLst>
    <p:handoutMasterId r:id="rId25"/>
  </p:handoutMasterIdLst>
  <p:sldIdLst>
    <p:sldId id="415" r:id="rId9"/>
    <p:sldId id="492" r:id="rId10"/>
    <p:sldId id="467" r:id="rId11"/>
    <p:sldId id="486" r:id="rId12"/>
    <p:sldId id="471" r:id="rId13"/>
    <p:sldId id="496" r:id="rId14"/>
    <p:sldId id="497" r:id="rId15"/>
    <p:sldId id="498" r:id="rId16"/>
    <p:sldId id="499" r:id="rId17"/>
    <p:sldId id="488" r:id="rId18"/>
    <p:sldId id="489" r:id="rId19"/>
    <p:sldId id="493" r:id="rId20"/>
    <p:sldId id="500" r:id="rId21"/>
    <p:sldId id="494" r:id="rId22"/>
    <p:sldId id="457" r:id="rId23"/>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748" autoAdjust="0"/>
  </p:normalViewPr>
  <p:slideViewPr>
    <p:cSldViewPr snapToGrid="0">
      <p:cViewPr varScale="1">
        <p:scale>
          <a:sx n="111" d="100"/>
          <a:sy n="111" d="100"/>
        </p:scale>
        <p:origin x="496"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03.08.23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9:38:01.236"/>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17 2517 5785,'-6'-8'1959,"-3"-3"-1679,9 11-286,0 0-1,0 0 1,0 0-1,0-1 0,0 1 1,0 0-1,0 0 0,-1 0 1,1 0-1,0 0 1,0 0-1,0-1 0,0 1 1,0 0-1,0 0 1,0 0-1,0 0 0,0-1 1,0 1-1,0 0 0,0 0 1,0 0-1,-1 0 1,1-1-1,0 1 0,0 0 1,0 0-1,1 0 0,-1 0 1,0-1-1,0 1 1,0 0-1,0 0 0,0 0 1,0 0-1,0-1 0,0 1 1,0 0-1,0 0 1,0 0-1,0 0 0,1 0 1,-1 0-1,0 0 0,0 0 1,0 0-1,0 0 1,0 0-1,0 0 0,0 0 1,0 0-1,0 0 0,0 0 1,0 0-1,0-1 1,1 1-1,10-5-348,-10 5 323,1 0 0,-2-1 0,2 1 0,0-1 0,-2 0 0,2 1-1,-1 0 1,0-1 0,1 1 0,-1 0 0,0 0 0,1 0 0,1 0 0,1-10 858,1-1 1,10-19-1,0 7-771,52-92 106,-20 15-18,50-97 658,-77 155-460,28-86-1,6-17-11,5 34-243,-36 70-73,28-61 0,30-134 43,-32 85 264,-8 30 116,-5-3 1,-5-1-1,-6-1 0,14-157 1,-35 237-365,0 11-17,-1 0 0,-2-1 1,-4-54-1,-5 71 495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9:38:01.237"/>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109 1039 9050,'-80'27'2773,"77"-27"-2634,1 1 0,-1 0 1,1 0-1,0-1 1,-1 1-1,1-1 1,0 1-1,-1-1 0,-4 0 1,7-2-127,0 1 0,1 0 0,-1 0 0,1 0 0,-1 0 0,0 0 0,0 0 0,1 0 1,-1 0-1,1 0 0,0 0 0,0 0 0,-1 0 0,0 0 0,1 1 0,2-2 0,0-2-37,127-148 692,-8 15 102,284-374-282,-236 290-380,-167 217-116,17-17 348,-20 21-318,1-1-1,0 1 1,-1 0-1,1 0 0,-1-1 1,0 1-1,0 0 1,1 0-1,0 0 1,-1-1-1,1 1 0,0 0 1,-1 0-1,0 0 1,0 0-1,1 0 1,0 0-1,-1 1 1,1-1-1,0 0 0,-1 0 1,0 0-1,0 1 1,1-1-1,-1 0 1,1 0-1,0 1 1,-1-1-1,0 0 0,0 0 1,0 0-1,1 1 1,-1-1-1,1 1 1,-1-1-1,0 1 0,1-1 1,-1 1-1,0-1 1,1 1-1,-1 0 1,0-1-1,0 0 1,0 0-1,0 1 0,0 0 1,0 0-1,14 47 393,14 95-1,1 8-428,23 45-80,59 241-1335,-95-365 1044,-3-17 0,24 74 0,-35-124 345,0 1 1,-1-1-1,2 1 0,-1 0 0,1-1 1,1-1-1,-2 1 0,2-1 0,-1 1 0,1 0 1,0-1-1,0-1 0,8 8 0,19 3-964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9:38:01.238"/>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300 4 992,'-4'-1'231,"-7"-1"292,10 2-515,1 0 1,0 0-1,-1 0 1,1 0-1,0 0 0,0 0 1,-1 0-1,1 0 1,0 1-1,-1-1 0,1 0 1,0 0-1,0 0 1,0 1-1,0-1 1,0 0-1,0 0 0,-1 1 1,1-1-1,0 0 1,0 0-1,0 0 1,0 0-1,-1 0 0,1 1 1,0-1-1,0 0 1,0 1-1,0-1 0,0 0 1,0 0-1,0 1 1,0-1-1,0 0 1,0 2 166,0-3-130,-1 1 1,1 0-1,0 0 0,-1-1 0,1 1 0,0 0 1,0 0-1,-1 0 0,1 0 0,0 0 0,-1-1 1,1 1-1,-1 0 0,1 0 0,-1 0 0,1 0 1,0 0-1,0 0 0,-1 0 0,1 1 0,-1-1 1,1 0-1,0 0 0,-1 0 0,1 0 0,-1 1 1,1-1-1,0 0 0,0 0 0,0 1 0,-1-1 1,1 0-1,0 0 0,-1 1 0,-2 6 142,-1 0 0,0 1 0,-10 11 0,10-12-67,-16 14 614,19-20-713,0-1 0,0 0-1,1 1 1,0 0 0,-1 0-1,0-1 1,0 1-1,1 0 1,-1 0 0,1-1-1,0 1 1,-1 0-1,1 0 1,-1 0 0,1 0-1,-1 0 1,1 0-1,0 0 1,0 0 0,0 0-1,0 0 1,0-1-1,0 1 1,0 1 0,0-1-1,0 0 1,0 0-1,0-1 1,1 3 0,-2 0-5,1-1 0,0 0 0,-1 0 0,0 1 0,0-1 0,0 0 0,1 0 0,-2 1 0,1-2 0,0 1 0,0 0 0,-1-1 0,1 2 0,-1-2 0,-2 3 0,2-1 29,-1-1 0,1 1 0,0-1 1,0 1-1,0-1 0,1 2 0,-3 4 0,-22 78 746,13-21-503,3 0-1,-4 73 1,3-27-226,-22 231 317,-2 58 21,28-141-19,6-92 82,-3 37 187,-7 125 681,5-49-745,8-212-561,4 0 0,14 70 0,-19-132-14,0 0-1,1 0 0,-1-1 0,2 1 0,-1 0 0,1-1 1,4 10-1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9:38:01.239"/>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18 49 8362,'-1'-1'141,"0"1"1,0-1 0,1 0-1,-1 0 1,-1 0 141,1 0-142,1 0 1,-1 0 0,1 0-1,-1 0 1,0 1-1,1-2 1,-1 1 0,1 0-1,0 0 1,0 0-1,-1 0 1,1 0-1,0-1 1,0 1 0,0 0-1,0 0 1,0-3-1,-5-14-242,5 18 97,1 0 1,-1-1 0,1 1-1,-1 0 1,0-1 0,0 1-1,1 0 1,-1 0-1,1-1 1,0 1 0,-1 0-1,1 0 1,-1 0-1,0 0 1,1 0 0,0 0-1,-1 0 1,1 0 0,-1 0-1,1 0 1,-1 0-1,0 0 1,1 0 0,0 0-1,-1 1 1,1-1-1,-1 0 1,1 0 0,-1 1-1,0-1 1,1 1 0,-1-1-1,1 0 1,-1 0-1,1 0 1,-1 1 0,0-1-1,0 1 1,8 14 21,-7-15-9,0 1 0,1 1 0,-2-1 0,1 0 1,0 0-1,-1 0 0,1 1 0,0-1 0,-1 1 0,0-1 1,1 3-1,38 174 1032,21 73-901,-50-218-117,0 2-27,20 42 1,-26-67 28,0-2 1,0 1-1,1-1 0,1 1 0,-1-1 1,1-1-1,0 0 0,1 0 0,12 11 0,-15-16 38,0 0 0,0 1-1,1-2 1,-1 0-1,0 1 1,1-1-1,0 0 1,-1 0-1,0-1 1,0 0-1,1 0 1,0 0-1,-1 0 1,1-1-1,-1 0 1,0 0-1,0 0 1,1-1-1,5-2 1,9-4 260,-2 0 0,1-2-1,16-12 1,-13 6-167,1 0 0,-3-2 0,1-1 0,20-26 0,62-93-33,-73 91-340,-2 0-1,-1-3 0,35-98 0,-43 95-958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03.08.23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3.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image" Target="../media/image38.svg"/><Relationship Id="rId7" Type="http://schemas.openxmlformats.org/officeDocument/2006/relationships/customXml" Target="../ink/ink2.xml"/><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7.png"/><Relationship Id="rId16" Type="http://schemas.openxmlformats.org/officeDocument/2006/relationships/image" Target="../media/image53.svg"/><Relationship Id="rId1" Type="http://schemas.openxmlformats.org/officeDocument/2006/relationships/slideLayout" Target="../slideLayouts/slideLayout23.xml"/><Relationship Id="rId6" Type="http://schemas.openxmlformats.org/officeDocument/2006/relationships/image" Target="../media/image46.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3.xml"/><Relationship Id="rId14" Type="http://schemas.openxmlformats.org/officeDocument/2006/relationships/image" Target="../media/image51.svg"/></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09.10. / 13.10. 2023</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a:xfrm>
            <a:off x="3097763" y="2588889"/>
            <a:ext cx="6335485" cy="1325563"/>
          </a:xfrm>
        </p:spPr>
        <p:txBody>
          <a:bodyPr>
            <a:noAutofit/>
          </a:bodyPr>
          <a:lstStyle/>
          <a:p>
            <a:r>
              <a:rPr lang="de-DE" dirty="0"/>
              <a:t>Atelier 3: </a:t>
            </a:r>
            <a:br>
              <a:rPr lang="de-DE" dirty="0"/>
            </a:br>
            <a:r>
              <a:rPr lang="de-DE" dirty="0" err="1"/>
              <a:t>Expérimenter</a:t>
            </a:r>
            <a:r>
              <a:rPr lang="de-DE" dirty="0"/>
              <a:t> </a:t>
            </a:r>
            <a:r>
              <a:rPr lang="de-DE" dirty="0" err="1"/>
              <a:t>l‘autogestion</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a:t>Senior Manager - </a:t>
            </a:r>
            <a:r>
              <a:rPr lang="de-DE" dirty="0" err="1"/>
              <a:t>Breakout</a:t>
            </a:r>
            <a:r>
              <a:rPr lang="de-DE" dirty="0"/>
              <a:t> Session (‘20)</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fontScale="90000"/>
          </a:bodyPr>
          <a:lstStyle/>
          <a:p>
            <a:r>
              <a:rPr lang="de-DE" dirty="0" err="1"/>
              <a:t>Générer</a:t>
            </a:r>
            <a:r>
              <a:rPr lang="de-DE" dirty="0"/>
              <a:t> et </a:t>
            </a:r>
            <a:r>
              <a:rPr lang="de-DE" dirty="0" err="1"/>
              <a:t>maintenir</a:t>
            </a:r>
            <a:r>
              <a:rPr lang="de-DE" dirty="0"/>
              <a:t> </a:t>
            </a:r>
            <a:br>
              <a:rPr lang="de-DE" dirty="0"/>
            </a:br>
            <a:r>
              <a:rPr lang="de-DE" dirty="0" err="1"/>
              <a:t>une</a:t>
            </a:r>
            <a:r>
              <a:rPr lang="de-DE" dirty="0"/>
              <a:t> </a:t>
            </a:r>
            <a:r>
              <a:rPr lang="de-DE" dirty="0" err="1"/>
              <a:t>autogestion</a:t>
            </a:r>
            <a:r>
              <a:rPr lang="de-DE" dirty="0"/>
              <a:t> positive</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2254134"/>
            <a:ext cx="8106682" cy="4559300"/>
          </a:xfrm>
        </p:spPr>
        <p:txBody>
          <a:bodyPr/>
          <a:lstStyle/>
          <a:p>
            <a:pPr marL="0" indent="0">
              <a:buNone/>
            </a:pPr>
            <a:r>
              <a:rPr lang="fr-FR" sz="2000" dirty="0">
                <a:latin typeface="+mj-lt"/>
              </a:rPr>
              <a:t>Formez des équipes de deux et discutez des questions suivantes :</a:t>
            </a:r>
          </a:p>
          <a:p>
            <a:r>
              <a:rPr lang="fr-FR" sz="2000" dirty="0">
                <a:latin typeface="+mj-lt"/>
              </a:rPr>
              <a:t>Qu'est-ce qui te prend le plus d'énergie aujourd'hui dans le contexte du leadership ?</a:t>
            </a:r>
          </a:p>
          <a:p>
            <a:r>
              <a:rPr lang="fr-FR" sz="2000" dirty="0">
                <a:latin typeface="+mj-lt"/>
              </a:rPr>
              <a:t>Qu'est-ce que je ne peux plus faire ? </a:t>
            </a:r>
          </a:p>
          <a:p>
            <a:r>
              <a:rPr lang="fr-FR" sz="2000" dirty="0">
                <a:latin typeface="+mj-lt"/>
              </a:rPr>
              <a:t>Qu'est-ce qui t'empêche d'y renoncer ?</a:t>
            </a:r>
          </a:p>
          <a:p>
            <a:r>
              <a:rPr lang="fr-FR" sz="2000" dirty="0">
                <a:latin typeface="+mj-lt"/>
              </a:rPr>
              <a:t>Qu'est-ce qui t'aiderait à y renoncer ?</a:t>
            </a:r>
          </a:p>
          <a:p>
            <a:r>
              <a:rPr lang="fr-FR" sz="2000" dirty="0">
                <a:latin typeface="+mj-lt"/>
              </a:rPr>
              <a:t>Quel effet pourrais-tu obtenir si tu mettais cela en pratique ?</a:t>
            </a:r>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709750"/>
            <a:ext cx="11504330" cy="283128"/>
          </a:xfrm>
        </p:spPr>
        <p:txBody>
          <a:bodyPr>
            <a:normAutofit lnSpcReduction="10000"/>
          </a:bodyPr>
          <a:lstStyle/>
          <a:p>
            <a:r>
              <a:rPr lang="de-DE" dirty="0" err="1"/>
              <a:t>Breakout</a:t>
            </a:r>
            <a:r>
              <a:rPr lang="de-DE" dirty="0"/>
              <a:t> Session: </a:t>
            </a:r>
            <a:r>
              <a:rPr lang="de-DE" dirty="0" err="1"/>
              <a:t>Synthèse</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fontScale="90000"/>
          </a:bodyPr>
          <a:lstStyle/>
          <a:p>
            <a:r>
              <a:rPr lang="de-DE" dirty="0" err="1"/>
              <a:t>Générer</a:t>
            </a:r>
            <a:r>
              <a:rPr lang="de-DE" dirty="0"/>
              <a:t> et </a:t>
            </a:r>
            <a:r>
              <a:rPr lang="de-DE" dirty="0" err="1"/>
              <a:t>maintenir</a:t>
            </a:r>
            <a:r>
              <a:rPr lang="de-DE" dirty="0"/>
              <a:t> </a:t>
            </a:r>
            <a:br>
              <a:rPr lang="de-DE" dirty="0"/>
            </a:br>
            <a:r>
              <a:rPr lang="de-DE" dirty="0" err="1"/>
              <a:t>une</a:t>
            </a:r>
            <a:r>
              <a:rPr lang="de-DE" dirty="0"/>
              <a:t> </a:t>
            </a:r>
            <a:r>
              <a:rPr lang="de-DE" dirty="0" err="1"/>
              <a:t>autogestion</a:t>
            </a:r>
            <a:r>
              <a:rPr lang="de-DE" dirty="0"/>
              <a:t> positive</a:t>
            </a:r>
            <a:endParaRPr lang="de-CH"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pic>
        <p:nvPicPr>
          <p:cNvPr id="9" name="Grafik 8" descr="Benutzer mit einfarbiger Füllung">
            <a:extLst>
              <a:ext uri="{FF2B5EF4-FFF2-40B4-BE49-F238E27FC236}">
                <a16:creationId xmlns:a16="http://schemas.microsoft.com/office/drawing/2014/main" id="{4F87D9D7-930B-06C2-5B4A-EF52EE53F3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graphicFrame>
        <p:nvGraphicFramePr>
          <p:cNvPr id="8" name="Tabelle 3">
            <a:extLst>
              <a:ext uri="{FF2B5EF4-FFF2-40B4-BE49-F238E27FC236}">
                <a16:creationId xmlns:a16="http://schemas.microsoft.com/office/drawing/2014/main" id="{01323D2D-5F48-9B24-73F2-47CF5A135F88}"/>
              </a:ext>
            </a:extLst>
          </p:cNvPr>
          <p:cNvGraphicFramePr>
            <a:graphicFrameLocks noGrp="1"/>
          </p:cNvGraphicFramePr>
          <p:nvPr>
            <p:extLst>
              <p:ext uri="{D42A27DB-BD31-4B8C-83A1-F6EECF244321}">
                <p14:modId xmlns:p14="http://schemas.microsoft.com/office/powerpoint/2010/main" val="3535384667"/>
              </p:ext>
            </p:extLst>
          </p:nvPr>
        </p:nvGraphicFramePr>
        <p:xfrm>
          <a:off x="772052" y="2142850"/>
          <a:ext cx="10761290" cy="2762237"/>
        </p:xfrm>
        <a:graphic>
          <a:graphicData uri="http://schemas.openxmlformats.org/drawingml/2006/table">
            <a:tbl>
              <a:tblPr firstRow="1" bandRow="1">
                <a:tableStyleId>{5C22544A-7EE6-4342-B048-85BDC9FD1C3A}</a:tableStyleId>
              </a:tblPr>
              <a:tblGrid>
                <a:gridCol w="2152258">
                  <a:extLst>
                    <a:ext uri="{9D8B030D-6E8A-4147-A177-3AD203B41FA5}">
                      <a16:colId xmlns:a16="http://schemas.microsoft.com/office/drawing/2014/main" val="1613978638"/>
                    </a:ext>
                  </a:extLst>
                </a:gridCol>
                <a:gridCol w="2152258">
                  <a:extLst>
                    <a:ext uri="{9D8B030D-6E8A-4147-A177-3AD203B41FA5}">
                      <a16:colId xmlns:a16="http://schemas.microsoft.com/office/drawing/2014/main" val="1059333489"/>
                    </a:ext>
                  </a:extLst>
                </a:gridCol>
                <a:gridCol w="2152258">
                  <a:extLst>
                    <a:ext uri="{9D8B030D-6E8A-4147-A177-3AD203B41FA5}">
                      <a16:colId xmlns:a16="http://schemas.microsoft.com/office/drawing/2014/main" val="1564103782"/>
                    </a:ext>
                  </a:extLst>
                </a:gridCol>
                <a:gridCol w="2152258">
                  <a:extLst>
                    <a:ext uri="{9D8B030D-6E8A-4147-A177-3AD203B41FA5}">
                      <a16:colId xmlns:a16="http://schemas.microsoft.com/office/drawing/2014/main" val="1799331487"/>
                    </a:ext>
                  </a:extLst>
                </a:gridCol>
                <a:gridCol w="2152258">
                  <a:extLst>
                    <a:ext uri="{9D8B030D-6E8A-4147-A177-3AD203B41FA5}">
                      <a16:colId xmlns:a16="http://schemas.microsoft.com/office/drawing/2014/main" val="3442490379"/>
                    </a:ext>
                  </a:extLst>
                </a:gridCol>
              </a:tblGrid>
              <a:tr h="917348">
                <a:tc>
                  <a:txBody>
                    <a:bodyPr/>
                    <a:lstStyle/>
                    <a:p>
                      <a:pPr algn="ctr"/>
                      <a:r>
                        <a:rPr lang="fr-FR" sz="1800" b="1" kern="1200" dirty="0">
                          <a:solidFill>
                            <a:schemeClr val="lt1"/>
                          </a:solidFill>
                          <a:latin typeface="+mn-lt"/>
                          <a:ea typeface="+mn-ea"/>
                          <a:cs typeface="+mn-cs"/>
                        </a:rPr>
                        <a:t>Qu'est-ce qui te prend le plus d'énergie ?</a:t>
                      </a:r>
                      <a:endParaRPr lang="de-CH" dirty="0">
                        <a:latin typeface="Macklin Sans"/>
                      </a:endParaRPr>
                    </a:p>
                  </a:txBody>
                  <a:tcPr/>
                </a:tc>
                <a:tc>
                  <a:txBody>
                    <a:bodyPr/>
                    <a:lstStyle/>
                    <a:p>
                      <a:pPr algn="ctr"/>
                      <a:r>
                        <a:rPr lang="fr-FR" sz="1800" b="1" kern="1200" dirty="0">
                          <a:solidFill>
                            <a:schemeClr val="lt1"/>
                          </a:solidFill>
                          <a:latin typeface="+mn-lt"/>
                          <a:ea typeface="+mn-ea"/>
                          <a:cs typeface="+mn-cs"/>
                        </a:rPr>
                        <a:t>Qu'est-ce que je ne peux </a:t>
                      </a:r>
                      <a:br>
                        <a:rPr lang="fr-FR" sz="1800" b="1" kern="1200" dirty="0">
                          <a:solidFill>
                            <a:schemeClr val="lt1"/>
                          </a:solidFill>
                          <a:latin typeface="+mn-lt"/>
                          <a:ea typeface="+mn-ea"/>
                          <a:cs typeface="+mn-cs"/>
                        </a:rPr>
                      </a:br>
                      <a:r>
                        <a:rPr lang="fr-FR" sz="1800" b="1" kern="1200" dirty="0">
                          <a:solidFill>
                            <a:schemeClr val="lt1"/>
                          </a:solidFill>
                          <a:latin typeface="+mn-lt"/>
                          <a:ea typeface="+mn-ea"/>
                          <a:cs typeface="+mn-cs"/>
                        </a:rPr>
                        <a:t>plus faire ?</a:t>
                      </a:r>
                      <a:endParaRPr lang="de-CH" dirty="0">
                        <a:latin typeface="Macklin Sans"/>
                      </a:endParaRPr>
                    </a:p>
                  </a:txBody>
                  <a:tcPr/>
                </a:tc>
                <a:tc>
                  <a:txBody>
                    <a:bodyPr/>
                    <a:lstStyle/>
                    <a:p>
                      <a:pPr algn="ctr"/>
                      <a:r>
                        <a:rPr lang="fr-FR" sz="1800" b="1" kern="1200" dirty="0">
                          <a:solidFill>
                            <a:schemeClr val="lt1"/>
                          </a:solidFill>
                          <a:latin typeface="+mn-lt"/>
                          <a:ea typeface="+mn-ea"/>
                          <a:cs typeface="+mn-cs"/>
                        </a:rPr>
                        <a:t>Qu'est-ce qui t'empêche d'y renoncer ?</a:t>
                      </a:r>
                    </a:p>
                  </a:txBody>
                  <a:tcPr/>
                </a:tc>
                <a:tc>
                  <a:txBody>
                    <a:bodyPr/>
                    <a:lstStyle/>
                    <a:p>
                      <a:pPr algn="ctr"/>
                      <a:r>
                        <a:rPr lang="fr-FR" sz="1800" b="1" kern="1200" dirty="0">
                          <a:solidFill>
                            <a:schemeClr val="lt1"/>
                          </a:solidFill>
                          <a:latin typeface="+mn-lt"/>
                          <a:ea typeface="+mn-ea"/>
                          <a:cs typeface="+mn-cs"/>
                        </a:rPr>
                        <a:t>Qu'est-ce qui t'aiderait à y renoncer ?</a:t>
                      </a:r>
                    </a:p>
                  </a:txBody>
                  <a:tcPr/>
                </a:tc>
                <a:tc>
                  <a:txBody>
                    <a:bodyPr/>
                    <a:lstStyle/>
                    <a:p>
                      <a:pPr algn="ctr"/>
                      <a:r>
                        <a:rPr lang="fr-FR" sz="1800" b="1" kern="1200" dirty="0">
                          <a:solidFill>
                            <a:schemeClr val="lt1"/>
                          </a:solidFill>
                          <a:latin typeface="+mn-lt"/>
                          <a:ea typeface="+mn-ea"/>
                          <a:cs typeface="+mn-cs"/>
                        </a:rPr>
                        <a:t>Quel serait alors ton impact ?</a:t>
                      </a:r>
                      <a:br>
                        <a:rPr lang="fr-FR" sz="1800" b="1" kern="1200" dirty="0">
                          <a:solidFill>
                            <a:schemeClr val="lt1"/>
                          </a:solidFill>
                          <a:latin typeface="+mn-lt"/>
                          <a:ea typeface="+mn-ea"/>
                          <a:cs typeface="+mn-cs"/>
                        </a:rPr>
                      </a:br>
                      <a:r>
                        <a:rPr lang="fr-FR" sz="1800" b="1" kern="1200" dirty="0">
                          <a:solidFill>
                            <a:schemeClr val="lt1"/>
                          </a:solidFill>
                          <a:latin typeface="+mn-lt"/>
                          <a:ea typeface="+mn-ea"/>
                          <a:cs typeface="+mn-cs"/>
                        </a:rPr>
                        <a:t>(Seniors)</a:t>
                      </a:r>
                      <a:endParaRPr lang="de-CH" sz="1800" b="1" kern="1200" dirty="0">
                        <a:solidFill>
                          <a:schemeClr val="lt1"/>
                        </a:solidFill>
                        <a:latin typeface="+mn-lt"/>
                        <a:ea typeface="+mn-ea"/>
                        <a:cs typeface="+mn-cs"/>
                      </a:endParaRPr>
                    </a:p>
                  </a:txBody>
                  <a:tcPr/>
                </a:tc>
                <a:extLst>
                  <a:ext uri="{0D108BD9-81ED-4DB2-BD59-A6C34878D82A}">
                    <a16:rowId xmlns:a16="http://schemas.microsoft.com/office/drawing/2014/main" val="3012164921"/>
                  </a:ext>
                </a:extLst>
              </a:tr>
              <a:tr h="372036">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extLst>
                  <a:ext uri="{0D108BD9-81ED-4DB2-BD59-A6C34878D82A}">
                    <a16:rowId xmlns:a16="http://schemas.microsoft.com/office/drawing/2014/main" val="4293243881"/>
                  </a:ext>
                </a:extLst>
              </a:tr>
              <a:tr h="372036">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extLst>
                  <a:ext uri="{0D108BD9-81ED-4DB2-BD59-A6C34878D82A}">
                    <a16:rowId xmlns:a16="http://schemas.microsoft.com/office/drawing/2014/main" val="3422455785"/>
                  </a:ext>
                </a:extLst>
              </a:tr>
              <a:tr h="366939">
                <a:tc>
                  <a:txBody>
                    <a:bodyPr/>
                    <a:lstStyle/>
                    <a:p>
                      <a:endParaRPr lang="de-CH" dirty="0">
                        <a:latin typeface="Macklin Sans"/>
                      </a:endParaRPr>
                    </a:p>
                  </a:txBody>
                  <a:tcPr/>
                </a:tc>
                <a:tc>
                  <a:txBody>
                    <a:bodyPr/>
                    <a:lstStyle/>
                    <a:p>
                      <a:endParaRPr lang="de-CH" dirty="0">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dirty="0">
                        <a:latin typeface="Macklin Sans"/>
                      </a:endParaRPr>
                    </a:p>
                  </a:txBody>
                  <a:tcPr/>
                </a:tc>
                <a:extLst>
                  <a:ext uri="{0D108BD9-81ED-4DB2-BD59-A6C34878D82A}">
                    <a16:rowId xmlns:a16="http://schemas.microsoft.com/office/drawing/2014/main" val="1828602450"/>
                  </a:ext>
                </a:extLst>
              </a:tr>
              <a:tr h="366939">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dirty="0">
                        <a:latin typeface="Macklin Sans"/>
                      </a:endParaRPr>
                    </a:p>
                  </a:txBody>
                  <a:tcPr/>
                </a:tc>
                <a:extLst>
                  <a:ext uri="{0D108BD9-81ED-4DB2-BD59-A6C34878D82A}">
                    <a16:rowId xmlns:a16="http://schemas.microsoft.com/office/drawing/2014/main" val="1228639380"/>
                  </a:ext>
                </a:extLst>
              </a:tr>
              <a:tr h="366939">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a:latin typeface="Macklin Sans"/>
                      </a:endParaRPr>
                    </a:p>
                  </a:txBody>
                  <a:tcPr/>
                </a:tc>
                <a:tc>
                  <a:txBody>
                    <a:bodyPr/>
                    <a:lstStyle/>
                    <a:p>
                      <a:endParaRPr lang="de-CH" dirty="0">
                        <a:latin typeface="Macklin Sans"/>
                      </a:endParaRPr>
                    </a:p>
                  </a:txBody>
                  <a:tcPr/>
                </a:tc>
                <a:extLst>
                  <a:ext uri="{0D108BD9-81ED-4DB2-BD59-A6C34878D82A}">
                    <a16:rowId xmlns:a16="http://schemas.microsoft.com/office/drawing/2014/main" val="451916080"/>
                  </a:ext>
                </a:extLst>
              </a:tr>
            </a:tbl>
          </a:graphicData>
        </a:graphic>
      </p:graphicFrame>
    </p:spTree>
    <p:extLst>
      <p:ext uri="{BB962C8B-B14F-4D97-AF65-F5344CB8AC3E}">
        <p14:creationId xmlns:p14="http://schemas.microsoft.com/office/powerpoint/2010/main" val="8553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Junior Manager - Atelier 3</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puis-je créer de l'énergie positive pour moi ? </a:t>
            </a:r>
            <a:r>
              <a:rPr lang="fr-FR" sz="1800" dirty="0">
                <a:latin typeface="+mj-lt"/>
              </a:rPr>
              <a:t>Qu'est-ce que je ne peux plus faire </a:t>
            </a:r>
            <a:r>
              <a:rPr lang="fr-FR" dirty="0"/>
              <a:t>pour rester dans une énergie positive ?</a:t>
            </a: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Qu'est-ce que je veux changer pour arriver à cet état ?</a:t>
            </a:r>
          </a:p>
          <a:p>
            <a:pPr algn="ctr"/>
            <a:endParaRPr lang="fr-FR" dirty="0"/>
          </a:p>
          <a:p>
            <a:pPr algn="ctr"/>
            <a:endParaRPr lang="fr-FR"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p>
          <a:p>
            <a:pPr algn="ctr"/>
            <a:endParaRPr lang="fr-FR"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développement ?</a:t>
            </a:r>
          </a:p>
          <a:p>
            <a:pPr algn="ctr"/>
            <a:endParaRPr lang="fr-FR"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Senior Manager - Atelier 3</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472194"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7" name="Rechteck: abgerundete Ecken 6">
            <a:extLst>
              <a:ext uri="{FF2B5EF4-FFF2-40B4-BE49-F238E27FC236}">
                <a16:creationId xmlns:a16="http://schemas.microsoft.com/office/drawing/2014/main" id="{A99EC376-A85F-DCFB-E102-B1463DF339AF}"/>
              </a:ext>
            </a:extLst>
          </p:cNvPr>
          <p:cNvSpPr/>
          <p:nvPr/>
        </p:nvSpPr>
        <p:spPr>
          <a:xfrm>
            <a:off x="376287" y="1799108"/>
            <a:ext cx="7834652"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puis-je créer de l'énergie positive pour moi ? À quoi puis-je dire adieu pour rester dans une énergie positive ?</a:t>
            </a:r>
            <a:endParaRPr lang="de-DE" dirty="0"/>
          </a:p>
          <a:p>
            <a:pPr algn="ctr"/>
            <a:endParaRPr lang="de-DE" dirty="0"/>
          </a:p>
          <a:p>
            <a:pPr algn="ctr"/>
            <a:endParaRPr lang="de-DE" dirty="0"/>
          </a:p>
          <a:p>
            <a:pPr algn="ctr"/>
            <a:endParaRPr lang="de-CH" dirty="0"/>
          </a:p>
        </p:txBody>
      </p:sp>
      <p:sp>
        <p:nvSpPr>
          <p:cNvPr id="10" name="Rechteck: abgerundete Ecken 9">
            <a:extLst>
              <a:ext uri="{FF2B5EF4-FFF2-40B4-BE49-F238E27FC236}">
                <a16:creationId xmlns:a16="http://schemas.microsoft.com/office/drawing/2014/main" id="{5143402C-F110-69C2-F357-7F50468498F0}"/>
              </a:ext>
            </a:extLst>
          </p:cNvPr>
          <p:cNvSpPr/>
          <p:nvPr/>
        </p:nvSpPr>
        <p:spPr>
          <a:xfrm>
            <a:off x="376286" y="4031084"/>
            <a:ext cx="7834652"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Qu'est-ce que je veux changer pour arriver à cet état ?</a:t>
            </a:r>
            <a:endParaRPr lang="de-DE" dirty="0"/>
          </a:p>
          <a:p>
            <a:pPr algn="ctr"/>
            <a:endParaRPr lang="de-DE" dirty="0"/>
          </a:p>
          <a:p>
            <a:pPr algn="ctr"/>
            <a:endParaRPr lang="de-DE" dirty="0"/>
          </a:p>
          <a:p>
            <a:pPr algn="ctr"/>
            <a:endParaRPr lang="de-CH" dirty="0"/>
          </a:p>
        </p:txBody>
      </p:sp>
    </p:spTree>
    <p:extLst>
      <p:ext uri="{BB962C8B-B14F-4D97-AF65-F5344CB8AC3E}">
        <p14:creationId xmlns:p14="http://schemas.microsoft.com/office/powerpoint/2010/main" val="192490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Feedback </a:t>
            </a:r>
            <a:r>
              <a:rPr lang="de-DE" dirty="0" err="1"/>
              <a:t>interactif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évalues-tu ton "effort/rendement" </a:t>
            </a:r>
            <a:br>
              <a:rPr lang="fr-FR" dirty="0"/>
            </a:br>
            <a:r>
              <a:rPr lang="fr-FR" dirty="0"/>
              <a:t>de cet atelier ?</a:t>
            </a:r>
            <a:endParaRPr lang="de-DE" dirty="0"/>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est l'intérêt de cet atelier pour toi ?</a:t>
            </a:r>
            <a:endParaRPr lang="de-DE" dirty="0"/>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retires-tu concrètement de cet atelier pour ta pratique quotidienne ?</a:t>
            </a:r>
            <a:endParaRPr lang="de-DE" dirty="0"/>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Zurück mit einfarbiger Füllung">
            <a:extLst>
              <a:ext uri="{FF2B5EF4-FFF2-40B4-BE49-F238E27FC236}">
                <a16:creationId xmlns:a16="http://schemas.microsoft.com/office/drawing/2014/main" id="{14AC3315-F9FB-4C88-2ABD-9F574823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392" y="694201"/>
            <a:ext cx="506526" cy="494214"/>
          </a:xfrm>
          <a:prstGeom prst="rect">
            <a:avLst/>
          </a:prstGeom>
        </p:spPr>
      </p:pic>
      <p:pic>
        <p:nvPicPr>
          <p:cNvPr id="27" name="Grafik 26" descr="Zurück mit einfarbiger Füllung">
            <a:extLst>
              <a:ext uri="{FF2B5EF4-FFF2-40B4-BE49-F238E27FC236}">
                <a16:creationId xmlns:a16="http://schemas.microsoft.com/office/drawing/2014/main" id="{5D8E05F8-63AA-B0CB-73A6-E29FF7F80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C2DE5-6CA7-4861-9498-8079BD569C99}"/>
              </a:ext>
            </a:extLst>
          </p:cNvPr>
          <p:cNvSpPr>
            <a:spLocks noGrp="1"/>
          </p:cNvSpPr>
          <p:nvPr>
            <p:ph type="title"/>
          </p:nvPr>
        </p:nvSpPr>
        <p:spPr>
          <a:xfrm>
            <a:off x="2248678" y="2885622"/>
            <a:ext cx="7671989" cy="1662211"/>
          </a:xfrm>
        </p:spPr>
        <p:txBody>
          <a:bodyPr/>
          <a:lstStyle/>
          <a:p>
            <a:r>
              <a:rPr lang="fr-FR" dirty="0"/>
              <a:t>Merci beaucoup pour ta contribution</a:t>
            </a:r>
            <a:r>
              <a:rPr lang="de-DE" dirty="0"/>
              <a:t>!</a:t>
            </a:r>
            <a:endParaRPr lang="de-CH" dirty="0"/>
          </a:p>
        </p:txBody>
      </p:sp>
      <p:sp>
        <p:nvSpPr>
          <p:cNvPr id="3" name="Textplatzhalter 2">
            <a:extLst>
              <a:ext uri="{FF2B5EF4-FFF2-40B4-BE49-F238E27FC236}">
                <a16:creationId xmlns:a16="http://schemas.microsoft.com/office/drawing/2014/main" id="{607F71D1-A559-47F3-81C7-8C470D3E85E4}"/>
              </a:ext>
            </a:extLst>
          </p:cNvPr>
          <p:cNvSpPr>
            <a:spLocks noGrp="1"/>
          </p:cNvSpPr>
          <p:nvPr>
            <p:ph type="body" sz="quarter" idx="10"/>
          </p:nvPr>
        </p:nvSpPr>
        <p:spPr>
          <a:xfrm>
            <a:off x="2043404" y="4195633"/>
            <a:ext cx="8098971" cy="492157"/>
          </a:xfrm>
        </p:spPr>
        <p:txBody>
          <a:bodyPr/>
          <a:lstStyle/>
          <a:p>
            <a:r>
              <a:rPr lang="fr-FR" sz="2000" dirty="0"/>
              <a:t>Nous nous reverrons à l'atelier « Concevoir le leadership " </a:t>
            </a:r>
            <a:br>
              <a:rPr lang="fr-FR" sz="2000" dirty="0"/>
            </a:br>
            <a:r>
              <a:rPr lang="fr-FR" sz="2000" dirty="0"/>
              <a:t>en septembre. </a:t>
            </a:r>
          </a:p>
          <a:p>
            <a:r>
              <a:rPr lang="fr-FR" sz="2000" dirty="0"/>
              <a:t>Vous trouverez les documents nécessaires à cet effet sur:</a:t>
            </a:r>
            <a:br>
              <a:rPr lang="fr-FR" sz="2000" dirty="0"/>
            </a:br>
            <a:r>
              <a:rPr lang="fr-FR" sz="2000" b="1" dirty="0">
                <a:solidFill>
                  <a:schemeClr val="accent1"/>
                </a:solidFill>
              </a:rPr>
              <a:t>compass-group.promovetm.com </a:t>
            </a:r>
          </a:p>
          <a:p>
            <a:endParaRPr lang="fr-FR" sz="2000" dirty="0"/>
          </a:p>
        </p:txBody>
      </p:sp>
    </p:spTree>
    <p:extLst>
      <p:ext uri="{BB962C8B-B14F-4D97-AF65-F5344CB8AC3E}">
        <p14:creationId xmlns:p14="http://schemas.microsoft.com/office/powerpoint/2010/main" val="1736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CH" dirty="0"/>
              <a:t>Programme complet</a:t>
            </a:r>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Leadership </a:t>
            </a:r>
            <a:r>
              <a:rPr lang="de-DE" dirty="0" err="1"/>
              <a:t>Masterclass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367683" y="1698445"/>
            <a:ext cx="1853391" cy="1292662"/>
          </a:xfrm>
          <a:prstGeom prst="rect">
            <a:avLst/>
          </a:prstGeom>
          <a:noFill/>
        </p:spPr>
        <p:txBody>
          <a:bodyPr wrap="none" rtlCol="0">
            <a:spAutoFit/>
          </a:bodyPr>
          <a:lstStyle/>
          <a:p>
            <a:pPr algn="ctr"/>
            <a:r>
              <a:rPr lang="de-DE" sz="2000" dirty="0">
                <a:solidFill>
                  <a:schemeClr val="bg1"/>
                </a:solidFill>
              </a:rPr>
              <a:t>Atelier 1:</a:t>
            </a:r>
            <a:br>
              <a:rPr lang="de-DE" sz="2000" dirty="0">
                <a:solidFill>
                  <a:schemeClr val="bg1"/>
                </a:solidFill>
              </a:rPr>
            </a:br>
            <a:r>
              <a:rPr lang="de-DE" sz="2000" dirty="0" err="1">
                <a:solidFill>
                  <a:schemeClr val="bg1"/>
                </a:solidFill>
              </a:rPr>
              <a:t>Qu'est-ce</a:t>
            </a:r>
            <a:r>
              <a:rPr lang="de-DE" sz="2000" dirty="0">
                <a:solidFill>
                  <a:schemeClr val="bg1"/>
                </a:solidFill>
              </a:rPr>
              <a:t> </a:t>
            </a:r>
            <a:r>
              <a:rPr lang="de-DE" sz="2000" dirty="0" err="1">
                <a:solidFill>
                  <a:schemeClr val="bg1"/>
                </a:solidFill>
              </a:rPr>
              <a:t>que</a:t>
            </a:r>
            <a:r>
              <a:rPr lang="de-DE" sz="2000" dirty="0">
                <a:solidFill>
                  <a:schemeClr val="bg1"/>
                </a:solidFill>
              </a:rPr>
              <a:t> </a:t>
            </a:r>
            <a:br>
              <a:rPr lang="de-DE" sz="2000" dirty="0">
                <a:solidFill>
                  <a:schemeClr val="bg1"/>
                </a:solidFill>
              </a:rPr>
            </a:br>
            <a:r>
              <a:rPr lang="de-DE" sz="2000" dirty="0">
                <a:solidFill>
                  <a:schemeClr val="bg1"/>
                </a:solidFill>
              </a:rPr>
              <a:t>le </a:t>
            </a:r>
            <a:r>
              <a:rPr lang="de-DE" sz="2000" dirty="0" err="1">
                <a:solidFill>
                  <a:schemeClr val="bg1"/>
                </a:solidFill>
              </a:rPr>
              <a:t>leadership</a:t>
            </a:r>
            <a:r>
              <a:rPr lang="de-DE" sz="2000" dirty="0">
                <a:solidFill>
                  <a:schemeClr val="bg1"/>
                </a:solidFill>
              </a:rPr>
              <a:t> ?</a:t>
            </a: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910592" y="1684969"/>
            <a:ext cx="1640193" cy="1292662"/>
          </a:xfrm>
          <a:prstGeom prst="rect">
            <a:avLst/>
          </a:prstGeom>
          <a:noFill/>
        </p:spPr>
        <p:txBody>
          <a:bodyPr wrap="none" rtlCol="0">
            <a:spAutoFit/>
          </a:bodyPr>
          <a:lstStyle/>
          <a:p>
            <a:pPr algn="ctr"/>
            <a:r>
              <a:rPr lang="de-DE" sz="2000" dirty="0">
                <a:solidFill>
                  <a:schemeClr val="bg1"/>
                </a:solidFill>
              </a:rPr>
              <a:t>Atelier 2:</a:t>
            </a:r>
            <a:br>
              <a:rPr lang="de-DE" sz="2000" dirty="0">
                <a:solidFill>
                  <a:schemeClr val="bg1"/>
                </a:solidFill>
              </a:rPr>
            </a:br>
            <a:r>
              <a:rPr lang="de-DE" sz="2000" dirty="0" err="1">
                <a:solidFill>
                  <a:schemeClr val="bg1"/>
                </a:solidFill>
              </a:rPr>
              <a:t>Comprendre</a:t>
            </a:r>
            <a:br>
              <a:rPr lang="de-DE" sz="2000" dirty="0">
                <a:solidFill>
                  <a:schemeClr val="bg1"/>
                </a:solidFill>
              </a:rPr>
            </a:b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Juin</a:t>
            </a:r>
            <a:r>
              <a:rPr lang="de-DE" dirty="0">
                <a:solidFill>
                  <a:schemeClr val="bg1"/>
                </a:solidFill>
              </a:rPr>
              <a:t>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958773" y="3095230"/>
            <a:ext cx="2671212" cy="1292662"/>
          </a:xfrm>
          <a:prstGeom prst="rect">
            <a:avLst/>
          </a:prstGeom>
          <a:noFill/>
        </p:spPr>
        <p:txBody>
          <a:bodyPr wrap="square" rtlCol="0">
            <a:spAutoFit/>
          </a:bodyPr>
          <a:lstStyle/>
          <a:p>
            <a:pPr algn="ctr"/>
            <a:r>
              <a:rPr lang="de-DE" sz="2000" dirty="0">
                <a:solidFill>
                  <a:schemeClr val="bg1"/>
                </a:solidFill>
              </a:rPr>
              <a:t>Atelier 3:</a:t>
            </a:r>
            <a:br>
              <a:rPr lang="de-DE" sz="2000" dirty="0">
                <a:solidFill>
                  <a:schemeClr val="bg1"/>
                </a:solidFill>
              </a:rPr>
            </a:br>
            <a:r>
              <a:rPr lang="de-DE" sz="2000" dirty="0" err="1">
                <a:solidFill>
                  <a:schemeClr val="bg1"/>
                </a:solidFill>
              </a:rPr>
              <a:t>Expérimenter</a:t>
            </a:r>
            <a:br>
              <a:rPr lang="de-DE" sz="2000" dirty="0">
                <a:solidFill>
                  <a:schemeClr val="bg1"/>
                </a:solidFill>
              </a:rPr>
            </a:br>
            <a:r>
              <a:rPr lang="de-DE" sz="2000" dirty="0" err="1">
                <a:solidFill>
                  <a:schemeClr val="bg1"/>
                </a:solidFill>
              </a:rPr>
              <a:t>l‘autogestion</a:t>
            </a:r>
            <a:endParaRPr lang="de-DE" sz="2000" dirty="0">
              <a:solidFill>
                <a:schemeClr val="bg1"/>
              </a:solidFill>
            </a:endParaRPr>
          </a:p>
          <a:p>
            <a:pPr algn="ctr"/>
            <a:r>
              <a:rPr lang="de-DE" dirty="0" err="1">
                <a:solidFill>
                  <a:schemeClr val="bg1"/>
                </a:solidFill>
              </a:rPr>
              <a:t>Octobre</a:t>
            </a:r>
            <a:r>
              <a:rPr lang="de-DE" dirty="0">
                <a:solidFill>
                  <a:schemeClr val="bg1"/>
                </a:solidFill>
              </a:rPr>
              <a:t>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842387" y="3064455"/>
            <a:ext cx="1826142" cy="1292662"/>
          </a:xfrm>
          <a:prstGeom prst="rect">
            <a:avLst/>
          </a:prstGeom>
          <a:noFill/>
        </p:spPr>
        <p:txBody>
          <a:bodyPr wrap="none" rtlCol="0">
            <a:spAutoFit/>
          </a:bodyPr>
          <a:lstStyle/>
          <a:p>
            <a:pPr algn="ctr"/>
            <a:r>
              <a:rPr lang="de-DE" sz="2000" dirty="0">
                <a:solidFill>
                  <a:schemeClr val="bg1"/>
                </a:solidFill>
              </a:rPr>
              <a:t>Atelier 4:</a:t>
            </a:r>
            <a:br>
              <a:rPr lang="de-DE" sz="2000" dirty="0">
                <a:solidFill>
                  <a:schemeClr val="bg1"/>
                </a:solidFill>
              </a:rPr>
            </a:br>
            <a:r>
              <a:rPr lang="de-DE" sz="2000" dirty="0" err="1">
                <a:solidFill>
                  <a:schemeClr val="bg1"/>
                </a:solidFill>
              </a:rPr>
              <a:t>Concevoir</a:t>
            </a:r>
            <a:endParaRPr lang="de-DE" sz="2000" dirty="0">
              <a:solidFill>
                <a:schemeClr val="bg1"/>
              </a:solidFill>
            </a:endParaRPr>
          </a:p>
          <a:p>
            <a:pPr algn="ct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Novembre</a:t>
            </a:r>
            <a:r>
              <a:rPr lang="de-DE" dirty="0">
                <a:solidFill>
                  <a:schemeClr val="bg1"/>
                </a:solidFill>
              </a:rPr>
              <a:t>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958773" y="4434013"/>
            <a:ext cx="2671212" cy="1292662"/>
          </a:xfrm>
          <a:prstGeom prst="rect">
            <a:avLst/>
          </a:prstGeom>
          <a:noFill/>
        </p:spPr>
        <p:txBody>
          <a:bodyPr wrap="square" rtlCol="0">
            <a:spAutoFit/>
          </a:bodyPr>
          <a:lstStyle/>
          <a:p>
            <a:pPr algn="ctr"/>
            <a:r>
              <a:rPr lang="de-DE" sz="2000" dirty="0">
                <a:solidFill>
                  <a:schemeClr val="bg1"/>
                </a:solidFill>
              </a:rPr>
              <a:t>Atelier 5:</a:t>
            </a:r>
            <a:br>
              <a:rPr lang="de-DE" sz="2000" dirty="0">
                <a:solidFill>
                  <a:schemeClr val="bg1"/>
                </a:solidFill>
              </a:rPr>
            </a:br>
            <a:r>
              <a:rPr lang="de-DE" sz="2000" dirty="0" err="1">
                <a:solidFill>
                  <a:schemeClr val="bg1"/>
                </a:solidFill>
              </a:rPr>
              <a:t>Mener</a:t>
            </a:r>
            <a:r>
              <a:rPr lang="de-DE" sz="2000" dirty="0">
                <a:solidFill>
                  <a:schemeClr val="bg1"/>
                </a:solidFill>
              </a:rPr>
              <a:t> des </a:t>
            </a:r>
            <a:r>
              <a:rPr lang="de-DE" sz="2000" dirty="0" err="1">
                <a:solidFill>
                  <a:schemeClr val="bg1"/>
                </a:solidFill>
              </a:rPr>
              <a:t>discussions</a:t>
            </a:r>
            <a:endParaRPr lang="de-DE" sz="2000" dirty="0">
              <a:solidFill>
                <a:schemeClr val="bg1"/>
              </a:solidFill>
            </a:endParaRPr>
          </a:p>
          <a:p>
            <a:pPr algn="ctr"/>
            <a:r>
              <a:rPr lang="de-DE" dirty="0" err="1">
                <a:solidFill>
                  <a:schemeClr val="bg1"/>
                </a:solidFill>
              </a:rPr>
              <a:t>Decembre</a:t>
            </a:r>
            <a:r>
              <a:rPr lang="de-DE" dirty="0">
                <a:solidFill>
                  <a:schemeClr val="bg1"/>
                </a:solidFill>
              </a:rPr>
              <a:t>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622978" y="4441708"/>
            <a:ext cx="2287807" cy="1292662"/>
          </a:xfrm>
          <a:prstGeom prst="rect">
            <a:avLst/>
          </a:prstGeom>
          <a:noFill/>
        </p:spPr>
        <p:txBody>
          <a:bodyPr wrap="none" rtlCol="0">
            <a:spAutoFit/>
          </a:bodyPr>
          <a:lstStyle/>
          <a:p>
            <a:pPr algn="ctr"/>
            <a:r>
              <a:rPr lang="de-DE" sz="2000" dirty="0">
                <a:solidFill>
                  <a:schemeClr val="bg1"/>
                </a:solidFill>
              </a:rPr>
              <a:t>Atelier 6:</a:t>
            </a:r>
            <a:br>
              <a:rPr lang="de-DE" sz="2000" dirty="0">
                <a:solidFill>
                  <a:schemeClr val="bg1"/>
                </a:solidFill>
              </a:rPr>
            </a:br>
            <a:r>
              <a:rPr lang="de-DE" sz="2000" dirty="0">
                <a:solidFill>
                  <a:schemeClr val="bg1"/>
                </a:solidFill>
              </a:rPr>
              <a:t>Savoir </a:t>
            </a:r>
            <a:r>
              <a:rPr lang="de-DE" sz="2000" dirty="0" err="1">
                <a:solidFill>
                  <a:schemeClr val="bg1"/>
                </a:solidFill>
              </a:rPr>
              <a:t>gérer</a:t>
            </a:r>
            <a:r>
              <a:rPr lang="de-DE" sz="2000" dirty="0">
                <a:solidFill>
                  <a:schemeClr val="bg1"/>
                </a:solidFill>
              </a:rPr>
              <a:t> </a:t>
            </a:r>
            <a:r>
              <a:rPr lang="de-DE" sz="2000" dirty="0" err="1">
                <a:solidFill>
                  <a:schemeClr val="bg1"/>
                </a:solidFill>
              </a:rPr>
              <a:t>les</a:t>
            </a:r>
            <a:br>
              <a:rPr lang="de-DE" sz="2000" dirty="0">
                <a:solidFill>
                  <a:schemeClr val="bg1"/>
                </a:solidFill>
              </a:rPr>
            </a:br>
            <a:r>
              <a:rPr lang="de-DE" sz="2000" dirty="0" err="1">
                <a:solidFill>
                  <a:schemeClr val="bg1"/>
                </a:solidFill>
              </a:rPr>
              <a:t>transformation</a:t>
            </a:r>
            <a:br>
              <a:rPr lang="de-DE" dirty="0">
                <a:solidFill>
                  <a:schemeClr val="bg1"/>
                </a:solidFill>
              </a:rPr>
            </a:br>
            <a:r>
              <a:rPr lang="de-DE" dirty="0">
                <a:solidFill>
                  <a:schemeClr val="bg1"/>
                </a:solidFill>
              </a:rPr>
              <a:t>Janvier/</a:t>
            </a:r>
            <a:r>
              <a:rPr lang="de-DE" dirty="0" err="1">
                <a:solidFill>
                  <a:schemeClr val="bg1"/>
                </a:solidFill>
              </a:rPr>
              <a:t>Février</a:t>
            </a:r>
            <a:r>
              <a:rPr lang="de-DE" dirty="0">
                <a:solidFill>
                  <a:schemeClr val="bg1"/>
                </a:solidFill>
              </a:rPr>
              <a:t> 2023</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Plans de </a:t>
            </a:r>
            <a:r>
              <a:rPr lang="de-DE" sz="2000" dirty="0" err="1"/>
              <a:t>développement</a:t>
            </a:r>
            <a:r>
              <a:rPr lang="de-DE" sz="2000" dirty="0"/>
              <a:t> </a:t>
            </a:r>
            <a:br>
              <a:rPr lang="de-DE" sz="2000" dirty="0"/>
            </a:br>
            <a:r>
              <a:rPr lang="de-DE" sz="2000" dirty="0" err="1"/>
              <a:t>individuels</a:t>
            </a:r>
            <a:r>
              <a:rPr lang="de-DE" sz="2000" dirty="0"/>
              <a:t> </a:t>
            </a:r>
            <a:r>
              <a:rPr lang="de-DE" sz="2000" dirty="0" err="1"/>
              <a:t>obligatoires</a:t>
            </a:r>
            <a:endParaRPr lang="de-DE" sz="2000" dirty="0"/>
          </a:p>
          <a:p>
            <a:pPr algn="ctr"/>
            <a:endParaRPr lang="de-DE" sz="2000" dirty="0"/>
          </a:p>
          <a:p>
            <a:pPr algn="ctr"/>
            <a:r>
              <a:rPr lang="de-DE" sz="2000" dirty="0"/>
              <a:t>2*1h/Equipe</a:t>
            </a:r>
          </a:p>
          <a:p>
            <a:pPr algn="ctr"/>
            <a:br>
              <a:rPr lang="de-DE" sz="2000" dirty="0"/>
            </a:br>
            <a:r>
              <a:rPr lang="de-DE" sz="2000" dirty="0"/>
              <a:t>Entre </a:t>
            </a:r>
            <a:br>
              <a:rPr lang="de-DE" sz="2000" dirty="0"/>
            </a:br>
            <a:r>
              <a:rPr lang="de-DE" sz="2000" dirty="0"/>
              <a:t>Atelier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Coachings </a:t>
            </a:r>
            <a:r>
              <a:rPr lang="de-DE" sz="2000" dirty="0" err="1"/>
              <a:t>individuels</a:t>
            </a:r>
            <a:r>
              <a:rPr lang="de-DE" sz="2000" dirty="0"/>
              <a:t> </a:t>
            </a:r>
            <a:r>
              <a:rPr lang="de-DE" sz="2000" dirty="0" err="1"/>
              <a:t>volontaires</a:t>
            </a:r>
            <a:endParaRPr lang="de-DE" sz="2000" dirty="0"/>
          </a:p>
          <a:p>
            <a:pPr algn="ctr"/>
            <a:endParaRPr lang="de-DE" sz="2000" dirty="0"/>
          </a:p>
          <a:p>
            <a:pPr algn="ctr"/>
            <a:endParaRPr lang="de-DE" sz="2000" dirty="0"/>
          </a:p>
          <a:p>
            <a:pPr algn="ctr"/>
            <a:r>
              <a:rPr lang="de-DE" sz="2000" dirty="0"/>
              <a:t>2*1h/</a:t>
            </a:r>
            <a:r>
              <a:rPr lang="de-DE" sz="2000" dirty="0" err="1"/>
              <a:t>Personne</a:t>
            </a:r>
            <a:endParaRPr lang="de-DE" sz="2000" dirty="0"/>
          </a:p>
          <a:p>
            <a:pPr algn="ctr"/>
            <a:br>
              <a:rPr lang="de-DE" sz="2000" dirty="0"/>
            </a:br>
            <a:r>
              <a:rPr lang="de-DE" sz="2000" dirty="0"/>
              <a:t>Après</a:t>
            </a:r>
            <a:br>
              <a:rPr lang="de-DE" sz="2000" dirty="0"/>
            </a:br>
            <a:r>
              <a:rPr lang="de-DE" sz="2000" dirty="0"/>
              <a:t>Atelier 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Cérémonie de </a:t>
            </a:r>
            <a:r>
              <a:rPr lang="de-DE" sz="2000" dirty="0" err="1"/>
              <a:t>clôture</a:t>
            </a:r>
            <a:endParaRPr lang="de-DE" sz="2000" dirty="0"/>
          </a:p>
          <a:p>
            <a:pPr algn="ctr"/>
            <a:r>
              <a:rPr lang="de-DE" dirty="0"/>
              <a:t>Printemps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497239"/>
            <a:ext cx="7301271" cy="4564063"/>
          </a:xfrm>
        </p:spPr>
        <p:txBody>
          <a:bodyPr/>
          <a:lstStyle/>
          <a:p>
            <a:r>
              <a:rPr lang="de-CH" sz="2400" dirty="0" err="1">
                <a:latin typeface="+mj-lt"/>
                <a:ea typeface="Times New Roman" panose="02020603050405020304" pitchFamily="18" charset="0"/>
                <a:cs typeface="Times New Roman" panose="02020603050405020304" pitchFamily="18" charset="0"/>
              </a:rPr>
              <a:t>Introduction</a:t>
            </a:r>
            <a:r>
              <a:rPr lang="de-CH" sz="2400" dirty="0">
                <a:latin typeface="+mj-lt"/>
                <a:ea typeface="Times New Roman" panose="02020603050405020304" pitchFamily="18" charset="0"/>
                <a:cs typeface="Times New Roman" panose="02020603050405020304" pitchFamily="18" charset="0"/>
              </a:rPr>
              <a:t> et </a:t>
            </a:r>
            <a:r>
              <a:rPr lang="de-CH" sz="2400" dirty="0" err="1">
                <a:latin typeface="+mj-lt"/>
                <a:ea typeface="Times New Roman" panose="02020603050405020304" pitchFamily="18" charset="0"/>
                <a:cs typeface="Times New Roman" panose="02020603050405020304" pitchFamily="18" charset="0"/>
              </a:rPr>
              <a:t>présentation</a:t>
            </a:r>
            <a:br>
              <a:rPr lang="de-CH" sz="2400" dirty="0">
                <a:latin typeface="+mj-lt"/>
                <a:ea typeface="Times New Roman" panose="02020603050405020304" pitchFamily="18" charset="0"/>
                <a:cs typeface="Times New Roman" panose="02020603050405020304" pitchFamily="18" charset="0"/>
              </a:rPr>
            </a:br>
            <a:r>
              <a:rPr lang="de-CH" sz="2400" dirty="0" err="1">
                <a:latin typeface="+mj-lt"/>
                <a:ea typeface="Times New Roman" panose="02020603050405020304" pitchFamily="18" charset="0"/>
                <a:cs typeface="Times New Roman" panose="02020603050405020304" pitchFamily="18" charset="0"/>
              </a:rPr>
              <a:t>Présentation</a:t>
            </a:r>
            <a:r>
              <a:rPr lang="de-CH" sz="2400" dirty="0">
                <a:latin typeface="+mj-lt"/>
                <a:ea typeface="Times New Roman" panose="02020603050405020304" pitchFamily="18" charset="0"/>
                <a:cs typeface="Times New Roman" panose="02020603050405020304" pitchFamily="18" charset="0"/>
              </a:rPr>
              <a:t> des </a:t>
            </a:r>
            <a:r>
              <a:rPr lang="de-CH" sz="2400" dirty="0" err="1">
                <a:latin typeface="+mj-lt"/>
                <a:ea typeface="Times New Roman" panose="02020603050405020304" pitchFamily="18" charset="0"/>
                <a:cs typeface="Times New Roman" panose="02020603050405020304" pitchFamily="18" charset="0"/>
              </a:rPr>
              <a:t>objectifs</a:t>
            </a:r>
            <a:endParaRPr lang="de-CH" dirty="0">
              <a:latin typeface="+mj-lt"/>
              <a:ea typeface="Times New Roman" panose="02020603050405020304" pitchFamily="18" charset="0"/>
              <a:cs typeface="Times New Roman" panose="02020603050405020304" pitchFamily="18" charset="0"/>
            </a:endParaRPr>
          </a:p>
          <a:p>
            <a:r>
              <a:rPr lang="fr-FR" dirty="0">
                <a:latin typeface="+mj-lt"/>
              </a:rPr>
              <a:t>Restes de la dernière fois</a:t>
            </a:r>
            <a:br>
              <a:rPr lang="de-CH" sz="200" dirty="0">
                <a:latin typeface="+mj-lt"/>
                <a:cs typeface="Times New Roman" panose="02020603050405020304" pitchFamily="18" charset="0"/>
              </a:rPr>
            </a:br>
            <a:endParaRPr lang="de-CH" sz="200" dirty="0">
              <a:latin typeface="+mj-lt"/>
              <a:cs typeface="Times New Roman" panose="02020603050405020304" pitchFamily="18" charset="0"/>
            </a:endParaRPr>
          </a:p>
          <a:p>
            <a:r>
              <a:rPr lang="fr-FR" sz="2400" dirty="0">
                <a:latin typeface="+mj-lt"/>
                <a:cs typeface="Times New Roman" panose="02020603050405020304" pitchFamily="18" charset="0"/>
              </a:rPr>
              <a:t>La </a:t>
            </a:r>
            <a:r>
              <a:rPr lang="fr-FR" sz="2400" b="1" dirty="0">
                <a:latin typeface="+mj-lt"/>
                <a:cs typeface="Times New Roman" panose="02020603050405020304" pitchFamily="18" charset="0"/>
              </a:rPr>
              <a:t>balance énergétique</a:t>
            </a:r>
            <a:endParaRPr lang="fr-FR" b="1" dirty="0">
              <a:latin typeface="+mj-lt"/>
              <a:cs typeface="Times New Roman" panose="02020603050405020304" pitchFamily="18" charset="0"/>
            </a:endParaRPr>
          </a:p>
          <a:p>
            <a:r>
              <a:rPr lang="fr-CH" dirty="0">
                <a:effectLst/>
                <a:latin typeface="+mj-lt"/>
                <a:ea typeface="Times New Roman" panose="02020603050405020304" pitchFamily="18" charset="0"/>
                <a:cs typeface="Times New Roman" panose="02020603050405020304" pitchFamily="18" charset="0"/>
              </a:rPr>
              <a:t>Générer et maintenir </a:t>
            </a:r>
            <a:br>
              <a:rPr lang="fr-CH" dirty="0">
                <a:effectLst/>
                <a:latin typeface="+mj-lt"/>
                <a:ea typeface="Times New Roman" panose="02020603050405020304" pitchFamily="18" charset="0"/>
                <a:cs typeface="Times New Roman" panose="02020603050405020304" pitchFamily="18" charset="0"/>
              </a:rPr>
            </a:br>
            <a:r>
              <a:rPr lang="fr-CH" dirty="0">
                <a:effectLst/>
                <a:latin typeface="+mj-lt"/>
                <a:ea typeface="Times New Roman" panose="02020603050405020304" pitchFamily="18" charset="0"/>
                <a:cs typeface="Times New Roman" panose="02020603050405020304" pitchFamily="18" charset="0"/>
              </a:rPr>
              <a:t>une </a:t>
            </a:r>
            <a:r>
              <a:rPr lang="fr-CH" b="1" dirty="0">
                <a:effectLst/>
                <a:latin typeface="+mj-lt"/>
                <a:ea typeface="Times New Roman" panose="02020603050405020304" pitchFamily="18" charset="0"/>
                <a:cs typeface="Times New Roman" panose="02020603050405020304" pitchFamily="18" charset="0"/>
              </a:rPr>
              <a:t>autogestion positive</a:t>
            </a:r>
            <a:endParaRPr lang="de-CH" b="1" dirty="0">
              <a:effectLst/>
              <a:latin typeface="+mj-lt"/>
              <a:ea typeface="Times New Roman" panose="02020603050405020304" pitchFamily="18" charset="0"/>
              <a:cs typeface="Times New Roman" panose="02020603050405020304" pitchFamily="18" charset="0"/>
            </a:endParaRPr>
          </a:p>
          <a:p>
            <a:r>
              <a:rPr lang="de-CH" sz="2400" dirty="0">
                <a:latin typeface="+mj-lt"/>
                <a:cs typeface="Times New Roman" panose="02020603050405020304" pitchFamily="18" charset="0"/>
              </a:rPr>
              <a:t>Mon plan de </a:t>
            </a:r>
            <a:r>
              <a:rPr lang="de-CH" sz="2400" dirty="0" err="1">
                <a:latin typeface="+mj-lt"/>
                <a:cs typeface="Times New Roman" panose="02020603050405020304" pitchFamily="18" charset="0"/>
              </a:rPr>
              <a:t>développement</a:t>
            </a:r>
            <a:r>
              <a:rPr lang="de-CH" sz="2400" dirty="0">
                <a:latin typeface="+mj-lt"/>
                <a:cs typeface="Times New Roman" panose="02020603050405020304" pitchFamily="18" charset="0"/>
              </a:rPr>
              <a:t> </a:t>
            </a:r>
            <a:r>
              <a:rPr lang="de-CH" sz="2400" dirty="0" err="1">
                <a:latin typeface="+mj-lt"/>
                <a:cs typeface="Times New Roman" panose="02020603050405020304" pitchFamily="18" charset="0"/>
              </a:rPr>
              <a:t>individuel</a:t>
            </a:r>
            <a:endParaRPr lang="de-CH" dirty="0">
              <a:latin typeface="+mj-lt"/>
              <a:cs typeface="Times New Roman" panose="02020603050405020304" pitchFamily="18" charset="0"/>
            </a:endParaRPr>
          </a:p>
          <a:p>
            <a:r>
              <a:rPr lang="de-CH" sz="2400" dirty="0">
                <a:latin typeface="+mj-lt"/>
                <a:cs typeface="Times New Roman" panose="02020603050405020304" pitchFamily="18" charset="0"/>
              </a:rPr>
              <a:t>Feedback </a:t>
            </a:r>
            <a:r>
              <a:rPr lang="de-CH" sz="2400" dirty="0" err="1">
                <a:latin typeface="+mj-lt"/>
                <a:cs typeface="Times New Roman" panose="02020603050405020304" pitchFamily="18" charset="0"/>
              </a:rPr>
              <a:t>interactif</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Check-Out</a:t>
            </a:r>
          </a:p>
          <a:p>
            <a:endParaRPr lang="de-CH" dirty="0"/>
          </a:p>
        </p:txBody>
      </p:sp>
      <p:sp>
        <p:nvSpPr>
          <p:cNvPr id="5" name="Textplatzhalter 4">
            <a:extLst>
              <a:ext uri="{FF2B5EF4-FFF2-40B4-BE49-F238E27FC236}">
                <a16:creationId xmlns:a16="http://schemas.microsoft.com/office/drawing/2014/main" id="{B0795F25-7E53-428A-9616-89718E67EE7D}"/>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87407" y="2850243"/>
              <a:ext cx="417186" cy="417186"/>
            </a:xfrm>
            <a:prstGeom prst="rect">
              <a:avLst/>
            </a:prstGeom>
          </p:spPr>
        </p:pic>
      </p:grpSp>
      <p:pic>
        <p:nvPicPr>
          <p:cNvPr id="2" name="Grafik 1" descr="Zurück mit einfarbiger Füllung">
            <a:extLst>
              <a:ext uri="{FF2B5EF4-FFF2-40B4-BE49-F238E27FC236}">
                <a16:creationId xmlns:a16="http://schemas.microsoft.com/office/drawing/2014/main" id="{3282ABD6-49E7-8899-54C7-4FC7384EA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5863" y="1557127"/>
            <a:ext cx="506526" cy="494214"/>
          </a:xfrm>
          <a:prstGeom prst="rect">
            <a:avLst/>
          </a:prstGeom>
        </p:spPr>
      </p:pic>
      <p:pic>
        <p:nvPicPr>
          <p:cNvPr id="19" name="Grafik 18" descr="Gruppe von Männern mit einfarbiger Füllung">
            <a:extLst>
              <a:ext uri="{FF2B5EF4-FFF2-40B4-BE49-F238E27FC236}">
                <a16:creationId xmlns:a16="http://schemas.microsoft.com/office/drawing/2014/main" id="{4BD4E321-ACC7-6F9A-1BDB-763174D623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8587" y="2794651"/>
            <a:ext cx="556456" cy="556456"/>
          </a:xfrm>
          <a:prstGeom prst="rect">
            <a:avLst/>
          </a:prstGeom>
        </p:spPr>
      </p:pic>
      <p:pic>
        <p:nvPicPr>
          <p:cNvPr id="20" name="Grafik 19" descr="Benutzer mit einfarbiger Füllung">
            <a:extLst>
              <a:ext uri="{FF2B5EF4-FFF2-40B4-BE49-F238E27FC236}">
                <a16:creationId xmlns:a16="http://schemas.microsoft.com/office/drawing/2014/main" id="{59762962-AD10-703C-5A93-6DC1B2C638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6885" y="3330943"/>
            <a:ext cx="571656" cy="571656"/>
          </a:xfrm>
          <a:prstGeom prst="rect">
            <a:avLst/>
          </a:prstGeom>
        </p:spPr>
      </p:pic>
      <p:pic>
        <p:nvPicPr>
          <p:cNvPr id="22" name="Grafik 21" descr="Mann mit einfarbiger Füllung">
            <a:extLst>
              <a:ext uri="{FF2B5EF4-FFF2-40B4-BE49-F238E27FC236}">
                <a16:creationId xmlns:a16="http://schemas.microsoft.com/office/drawing/2014/main" id="{C7D714BE-D2AC-F20B-929E-90D98DECDA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01045" y="3976179"/>
            <a:ext cx="531540" cy="465821"/>
          </a:xfrm>
          <a:prstGeom prst="rect">
            <a:avLst/>
          </a:prstGeom>
        </p:spPr>
      </p:pic>
      <p:pic>
        <p:nvPicPr>
          <p:cNvPr id="23" name="Grafik 22" descr="Zurück mit einfarbiger Füllung">
            <a:extLst>
              <a:ext uri="{FF2B5EF4-FFF2-40B4-BE49-F238E27FC236}">
                <a16:creationId xmlns:a16="http://schemas.microsoft.com/office/drawing/2014/main" id="{231A7358-57D0-252A-E0AE-2D1F4A7EAB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3077" y="4536038"/>
            <a:ext cx="506526" cy="494214"/>
          </a:xfrm>
          <a:prstGeom prst="rect">
            <a:avLst/>
          </a:prstGeom>
        </p:spPr>
      </p:pic>
      <p:pic>
        <p:nvPicPr>
          <p:cNvPr id="24" name="Grafik 23" descr="Zurück mit einfarbiger Füllung">
            <a:extLst>
              <a:ext uri="{FF2B5EF4-FFF2-40B4-BE49-F238E27FC236}">
                <a16:creationId xmlns:a16="http://schemas.microsoft.com/office/drawing/2014/main" id="{2B66413D-9A36-99C4-04E9-EBDB58361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5862644" y="4745821"/>
            <a:ext cx="506526" cy="494214"/>
          </a:xfrm>
          <a:prstGeom prst="rect">
            <a:avLst/>
          </a:prstGeom>
        </p:spPr>
      </p:pic>
      <p:sp>
        <p:nvSpPr>
          <p:cNvPr id="25" name="Ellipse 24">
            <a:extLst>
              <a:ext uri="{FF2B5EF4-FFF2-40B4-BE49-F238E27FC236}">
                <a16:creationId xmlns:a16="http://schemas.microsoft.com/office/drawing/2014/main" id="{ECEB5FA0-11F5-723C-FBCA-B66914AE75A0}"/>
              </a:ext>
            </a:extLst>
          </p:cNvPr>
          <p:cNvSpPr/>
          <p:nvPr/>
        </p:nvSpPr>
        <p:spPr>
          <a:xfrm>
            <a:off x="7774893" y="156560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26" name="Ellipse 25">
            <a:extLst>
              <a:ext uri="{FF2B5EF4-FFF2-40B4-BE49-F238E27FC236}">
                <a16:creationId xmlns:a16="http://schemas.microsoft.com/office/drawing/2014/main" id="{AB5358A6-D2B7-AA54-557C-5BC3812D49DA}"/>
              </a:ext>
            </a:extLst>
          </p:cNvPr>
          <p:cNvSpPr/>
          <p:nvPr/>
        </p:nvSpPr>
        <p:spPr>
          <a:xfrm>
            <a:off x="7776012" y="283952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27" name="Ellipse 26">
            <a:extLst>
              <a:ext uri="{FF2B5EF4-FFF2-40B4-BE49-F238E27FC236}">
                <a16:creationId xmlns:a16="http://schemas.microsoft.com/office/drawing/2014/main" id="{D2588C66-3017-BDE1-88A6-2E43C36B959B}"/>
              </a:ext>
            </a:extLst>
          </p:cNvPr>
          <p:cNvSpPr/>
          <p:nvPr/>
        </p:nvSpPr>
        <p:spPr>
          <a:xfrm>
            <a:off x="7188530" y="342900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35‘‘</a:t>
            </a:r>
            <a:endParaRPr lang="de-CH" sz="1600" dirty="0" err="1"/>
          </a:p>
        </p:txBody>
      </p:sp>
      <p:sp>
        <p:nvSpPr>
          <p:cNvPr id="28" name="Ellipse 27">
            <a:extLst>
              <a:ext uri="{FF2B5EF4-FFF2-40B4-BE49-F238E27FC236}">
                <a16:creationId xmlns:a16="http://schemas.microsoft.com/office/drawing/2014/main" id="{36DE1D6B-7D90-3F5A-58A7-8B3D72015B00}"/>
              </a:ext>
            </a:extLst>
          </p:cNvPr>
          <p:cNvSpPr/>
          <p:nvPr/>
        </p:nvSpPr>
        <p:spPr>
          <a:xfrm>
            <a:off x="7755927" y="396198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32" name="Ellipse 31">
            <a:extLst>
              <a:ext uri="{FF2B5EF4-FFF2-40B4-BE49-F238E27FC236}">
                <a16:creationId xmlns:a16="http://schemas.microsoft.com/office/drawing/2014/main" id="{333BDC06-2E30-D321-F3A7-8D5206E6708C}"/>
              </a:ext>
            </a:extLst>
          </p:cNvPr>
          <p:cNvSpPr/>
          <p:nvPr/>
        </p:nvSpPr>
        <p:spPr>
          <a:xfrm>
            <a:off x="7214968" y="467541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34" name="Ellipse 33">
            <a:extLst>
              <a:ext uri="{FF2B5EF4-FFF2-40B4-BE49-F238E27FC236}">
                <a16:creationId xmlns:a16="http://schemas.microsoft.com/office/drawing/2014/main" id="{4084C167-C019-BFCF-E029-7B6AE72E44F0}"/>
              </a:ext>
            </a:extLst>
          </p:cNvPr>
          <p:cNvSpPr/>
          <p:nvPr/>
        </p:nvSpPr>
        <p:spPr>
          <a:xfrm>
            <a:off x="7219308" y="2212738"/>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pic>
        <p:nvPicPr>
          <p:cNvPr id="35" name="Grafik 34" descr="Gruppe von Männern mit einfarbiger Füllung">
            <a:extLst>
              <a:ext uri="{FF2B5EF4-FFF2-40B4-BE49-F238E27FC236}">
                <a16:creationId xmlns:a16="http://schemas.microsoft.com/office/drawing/2014/main" id="{2EB1BC0A-5DF0-FDD4-E8FE-9A8A12562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4485" y="2113055"/>
            <a:ext cx="556456" cy="556456"/>
          </a:xfrm>
          <a:prstGeom prst="rect">
            <a:avLst/>
          </a:prstGeom>
        </p:spPr>
      </p:pic>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83967" y="1667940"/>
            <a:ext cx="7196649" cy="4564062"/>
          </a:xfrm>
        </p:spPr>
        <p:txBody>
          <a:bodyPr/>
          <a:lstStyle/>
          <a:p>
            <a:pPr marL="0" indent="0">
              <a:buNone/>
            </a:pPr>
            <a:r>
              <a:rPr lang="de-DE" b="1" dirty="0">
                <a:solidFill>
                  <a:schemeClr val="accent1"/>
                </a:solidFill>
                <a:effectLst/>
                <a:latin typeface="+mj-lt"/>
                <a:ea typeface="Times New Roman" panose="02020603050405020304" pitchFamily="18" charset="0"/>
              </a:rPr>
              <a:t>Thomas Seghezzi</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lgn="just">
              <a:buNone/>
            </a:pPr>
            <a:r>
              <a:rPr lang="fr-CH" sz="1800" dirty="0">
                <a:effectLst/>
                <a:latin typeface="+mj-lt"/>
                <a:ea typeface="Times New Roman" panose="02020603050405020304" pitchFamily="18" charset="0"/>
              </a:rPr>
              <a:t>MBA de l'Université de Saint-Gall. Longue expérience de direction internationale dans la gestion des ressources humaines dans les domaines du sport, des organisations à but non lucratif, des relations internationales, de la gastronomie et de l'événementiel. Performances avérées en tant qu'entrepreneur indépendant. Spécialisation : communication et gestion dans un environnement interculturel.</a:t>
            </a:r>
            <a:endParaRPr lang="de-CH" sz="18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sp>
        <p:nvSpPr>
          <p:cNvPr id="6" name="Textplatzhalter 11">
            <a:extLst>
              <a:ext uri="{FF2B5EF4-FFF2-40B4-BE49-F238E27FC236}">
                <a16:creationId xmlns:a16="http://schemas.microsoft.com/office/drawing/2014/main" id="{DC2ED788-8F2E-EA09-95B2-53608F0C4C2F}"/>
              </a:ext>
            </a:extLst>
          </p:cNvPr>
          <p:cNvSpPr txBox="1">
            <a:spLocks/>
          </p:cNvSpPr>
          <p:nvPr/>
        </p:nvSpPr>
        <p:spPr>
          <a:xfrm>
            <a:off x="2394697" y="3263900"/>
            <a:ext cx="7374454" cy="3302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000" dirty="0">
              <a:latin typeface="+mj-lt"/>
              <a:cs typeface="Times New Roman" panose="02020603050405020304" pitchFamily="18" charset="0"/>
            </a:endParaRPr>
          </a:p>
        </p:txBody>
      </p:sp>
      <p:pic>
        <p:nvPicPr>
          <p:cNvPr id="7" name="Grafik 1">
            <a:extLst>
              <a:ext uri="{FF2B5EF4-FFF2-40B4-BE49-F238E27FC236}">
                <a16:creationId xmlns:a16="http://schemas.microsoft.com/office/drawing/2014/main" id="{43070130-BB8E-C3F2-DED5-8132F164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194" y="1645092"/>
            <a:ext cx="2279438" cy="17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descr="Zurück mit einfarbiger Füllung">
            <a:extLst>
              <a:ext uri="{FF2B5EF4-FFF2-40B4-BE49-F238E27FC236}">
                <a16:creationId xmlns:a16="http://schemas.microsoft.com/office/drawing/2014/main" id="{54D690F0-E2F7-E3F1-8E18-B3D0BDE57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14655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365E93-262C-49C9-AB9C-42755B0FE9C0}"/>
              </a:ext>
            </a:extLst>
          </p:cNvPr>
          <p:cNvSpPr>
            <a:spLocks noGrp="1"/>
          </p:cNvSpPr>
          <p:nvPr>
            <p:ph type="title"/>
          </p:nvPr>
        </p:nvSpPr>
        <p:spPr/>
        <p:txBody>
          <a:bodyPr/>
          <a:lstStyle/>
          <a:p>
            <a:r>
              <a:rPr lang="de-DE" dirty="0" err="1"/>
              <a:t>Objectifs</a:t>
            </a:r>
            <a:r>
              <a:rPr lang="de-DE" dirty="0"/>
              <a:t> </a:t>
            </a:r>
            <a:r>
              <a:rPr lang="de-DE" dirty="0" err="1"/>
              <a:t>pour</a:t>
            </a:r>
            <a:r>
              <a:rPr lang="de-DE" dirty="0"/>
              <a:t> </a:t>
            </a:r>
            <a:r>
              <a:rPr lang="de-DE" dirty="0" err="1"/>
              <a:t>aujourd‘hui</a:t>
            </a:r>
            <a:endParaRPr lang="de-CH" dirty="0"/>
          </a:p>
        </p:txBody>
      </p:sp>
      <p:sp>
        <p:nvSpPr>
          <p:cNvPr id="4" name="Textplatzhalter 3">
            <a:extLst>
              <a:ext uri="{FF2B5EF4-FFF2-40B4-BE49-F238E27FC236}">
                <a16:creationId xmlns:a16="http://schemas.microsoft.com/office/drawing/2014/main" id="{EEBB202A-5017-44C0-9D41-229DC7B97AEC}"/>
              </a:ext>
            </a:extLst>
          </p:cNvPr>
          <p:cNvSpPr>
            <a:spLocks noGrp="1"/>
          </p:cNvSpPr>
          <p:nvPr>
            <p:ph type="body" sz="quarter" idx="18"/>
          </p:nvPr>
        </p:nvSpPr>
        <p:spPr>
          <a:xfrm>
            <a:off x="376238" y="1889125"/>
            <a:ext cx="9085003" cy="4564063"/>
          </a:xfrm>
        </p:spPr>
        <p:txBody>
          <a:bodyPr/>
          <a:lstStyle/>
          <a:p>
            <a:r>
              <a:rPr lang="fr-CH" sz="2600" dirty="0">
                <a:effectLst/>
                <a:latin typeface="+mj-lt"/>
                <a:ea typeface="Times New Roman" panose="02020603050405020304" pitchFamily="18" charset="0"/>
              </a:rPr>
              <a:t>Tu reconnais ce qui te donne de l'énergie et ce qui t’en retire.</a:t>
            </a:r>
            <a:endParaRPr lang="de-CH" sz="2600" dirty="0">
              <a:effectLst/>
              <a:latin typeface="+mj-lt"/>
              <a:ea typeface="Times New Roman" panose="02020603050405020304" pitchFamily="18" charset="0"/>
            </a:endParaRPr>
          </a:p>
          <a:p>
            <a:r>
              <a:rPr lang="fr-CH" sz="2600" dirty="0">
                <a:effectLst/>
                <a:latin typeface="+mj-lt"/>
                <a:ea typeface="Times New Roman" panose="02020603050405020304" pitchFamily="18" charset="0"/>
              </a:rPr>
              <a:t>Tu apprends comment conserver une énergie positive. </a:t>
            </a:r>
            <a:endParaRPr lang="de-CH" sz="2600" dirty="0">
              <a:effectLst/>
              <a:latin typeface="+mj-lt"/>
              <a:ea typeface="Times New Roman" panose="02020603050405020304" pitchFamily="18" charset="0"/>
            </a:endParaRPr>
          </a:p>
          <a:p>
            <a:r>
              <a:rPr lang="fr-CH" sz="2600" dirty="0">
                <a:latin typeface="+mj-lt"/>
                <a:ea typeface="Times New Roman" panose="02020603050405020304" pitchFamily="18" charset="0"/>
                <a:cs typeface="Times New Roman" panose="02020603050405020304" pitchFamily="18" charset="0"/>
              </a:rPr>
              <a:t>Tu complètes</a:t>
            </a:r>
            <a:r>
              <a:rPr lang="fr-CH" sz="2600" dirty="0">
                <a:effectLst/>
                <a:latin typeface="+mj-lt"/>
                <a:ea typeface="Times New Roman" panose="02020603050405020304" pitchFamily="18" charset="0"/>
                <a:cs typeface="Times New Roman" panose="02020603050405020304" pitchFamily="18" charset="0"/>
              </a:rPr>
              <a:t> ton plan de développement personnel par des tâches / expériences concrètes.</a:t>
            </a:r>
            <a:endParaRPr lang="de-CH" sz="2600" dirty="0">
              <a:latin typeface="+mj-lt"/>
            </a:endParaRPr>
          </a:p>
        </p:txBody>
      </p:sp>
      <p:sp>
        <p:nvSpPr>
          <p:cNvPr id="5" name="Textplatzhalter 4">
            <a:extLst>
              <a:ext uri="{FF2B5EF4-FFF2-40B4-BE49-F238E27FC236}">
                <a16:creationId xmlns:a16="http://schemas.microsoft.com/office/drawing/2014/main" id="{74A99474-94EC-467D-8098-F099932A8121}"/>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pic>
        <p:nvPicPr>
          <p:cNvPr id="6" name="Grafik 5" descr="Zurück mit einfarbiger Füllung">
            <a:extLst>
              <a:ext uri="{FF2B5EF4-FFF2-40B4-BE49-F238E27FC236}">
                <a16:creationId xmlns:a16="http://schemas.microsoft.com/office/drawing/2014/main" id="{2B51ACAB-DB1D-6587-87A2-931E756C9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7610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fontScale="90000"/>
          </a:bodyPr>
          <a:lstStyle/>
          <a:p>
            <a:r>
              <a:rPr lang="fr-FR" dirty="0"/>
              <a:t>Comment maintenez-vous l'énergie positive </a:t>
            </a:r>
            <a:br>
              <a:rPr lang="fr-FR" dirty="0"/>
            </a:br>
            <a:r>
              <a:rPr lang="fr-FR" dirty="0"/>
              <a:t>dans le contexte du leadership ?</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595873"/>
            <a:ext cx="556456" cy="556456"/>
          </a:xfrm>
          <a:prstGeom prst="rect">
            <a:avLst/>
          </a:prstGeom>
        </p:spPr>
      </p:pic>
      <p:sp>
        <p:nvSpPr>
          <p:cNvPr id="10" name="Ellipse 9">
            <a:extLst>
              <a:ext uri="{FF2B5EF4-FFF2-40B4-BE49-F238E27FC236}">
                <a16:creationId xmlns:a16="http://schemas.microsoft.com/office/drawing/2014/main" id="{966BDC0C-F2E8-B98F-11B4-FD67890DDB6F}"/>
              </a:ext>
            </a:extLst>
          </p:cNvPr>
          <p:cNvSpPr/>
          <p:nvPr/>
        </p:nvSpPr>
        <p:spPr>
          <a:xfrm>
            <a:off x="3235418" y="2148193"/>
            <a:ext cx="5793748" cy="4030824"/>
          </a:xfrm>
          <a:prstGeom prst="ellipse">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a:t>L‘autogestion</a:t>
            </a:r>
            <a:endParaRPr lang="de-DE" sz="2000" b="1"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CH" dirty="0"/>
          </a:p>
        </p:txBody>
      </p:sp>
      <p:sp>
        <p:nvSpPr>
          <p:cNvPr id="11" name="Ellipse 10">
            <a:extLst>
              <a:ext uri="{FF2B5EF4-FFF2-40B4-BE49-F238E27FC236}">
                <a16:creationId xmlns:a16="http://schemas.microsoft.com/office/drawing/2014/main" id="{34823101-F748-17F5-2EB3-405CF08E6921}"/>
              </a:ext>
            </a:extLst>
          </p:cNvPr>
          <p:cNvSpPr/>
          <p:nvPr/>
        </p:nvSpPr>
        <p:spPr>
          <a:xfrm>
            <a:off x="3701715" y="3459144"/>
            <a:ext cx="2705100" cy="1790700"/>
          </a:xfrm>
          <a:prstGeom prst="ellipse">
            <a:avLst/>
          </a:prstGeom>
          <a:solidFill>
            <a:schemeClr val="accent1">
              <a:alpha val="8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Management</a:t>
            </a:r>
            <a:br>
              <a:rPr lang="de-DE" sz="2000" dirty="0"/>
            </a:br>
            <a:r>
              <a:rPr lang="de-DE" sz="2000" dirty="0" err="1"/>
              <a:t>Travailler</a:t>
            </a:r>
            <a:r>
              <a:rPr lang="de-DE" sz="2000" dirty="0"/>
              <a:t> </a:t>
            </a:r>
            <a:r>
              <a:rPr lang="de-DE" sz="2000" dirty="0" err="1"/>
              <a:t>dans</a:t>
            </a:r>
            <a:r>
              <a:rPr lang="de-DE" sz="2000" dirty="0"/>
              <a:t> </a:t>
            </a:r>
            <a:br>
              <a:rPr lang="de-DE" sz="2000" dirty="0"/>
            </a:br>
            <a:r>
              <a:rPr lang="de-DE" sz="2000" dirty="0"/>
              <a:t>le </a:t>
            </a:r>
            <a:r>
              <a:rPr lang="de-DE" sz="2000" dirty="0" err="1"/>
              <a:t>système</a:t>
            </a:r>
            <a:endParaRPr lang="de-CH" sz="2000" dirty="0"/>
          </a:p>
        </p:txBody>
      </p:sp>
      <p:sp>
        <p:nvSpPr>
          <p:cNvPr id="12" name="Ellipse 11">
            <a:extLst>
              <a:ext uri="{FF2B5EF4-FFF2-40B4-BE49-F238E27FC236}">
                <a16:creationId xmlns:a16="http://schemas.microsoft.com/office/drawing/2014/main" id="{E90D2401-D982-1465-D9EE-3FB443BA999D}"/>
              </a:ext>
            </a:extLst>
          </p:cNvPr>
          <p:cNvSpPr/>
          <p:nvPr/>
        </p:nvSpPr>
        <p:spPr>
          <a:xfrm>
            <a:off x="5873833" y="3459144"/>
            <a:ext cx="2705100" cy="1790700"/>
          </a:xfrm>
          <a:prstGeom prst="ellipse">
            <a:avLst/>
          </a:prstGeom>
          <a:solidFill>
            <a:schemeClr val="accent1">
              <a:alpha val="8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Leadership</a:t>
            </a:r>
            <a:br>
              <a:rPr lang="de-DE" sz="2000" dirty="0"/>
            </a:br>
            <a:r>
              <a:rPr lang="de-DE" sz="2000" dirty="0" err="1"/>
              <a:t>Travailler</a:t>
            </a:r>
            <a:r>
              <a:rPr lang="de-DE" sz="2000" dirty="0"/>
              <a:t> </a:t>
            </a:r>
            <a:r>
              <a:rPr lang="de-DE" sz="2000" dirty="0" err="1"/>
              <a:t>sur</a:t>
            </a:r>
            <a:r>
              <a:rPr lang="de-DE" sz="2000" dirty="0"/>
              <a:t> le </a:t>
            </a:r>
            <a:r>
              <a:rPr lang="de-DE" sz="2000" dirty="0" err="1"/>
              <a:t>système</a:t>
            </a:r>
            <a:endParaRPr lang="de-CH" sz="2000" dirty="0"/>
          </a:p>
        </p:txBody>
      </p:sp>
    </p:spTree>
    <p:extLst>
      <p:ext uri="{BB962C8B-B14F-4D97-AF65-F5344CB8AC3E}">
        <p14:creationId xmlns:p14="http://schemas.microsoft.com/office/powerpoint/2010/main" val="33288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fr-FR" dirty="0"/>
              <a:t>Que faut-il pour y parvenir ?</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595873"/>
            <a:ext cx="556456" cy="556456"/>
          </a:xfrm>
          <a:prstGeom prst="rect">
            <a:avLst/>
          </a:prstGeom>
        </p:spPr>
      </p:pic>
      <p:pic>
        <p:nvPicPr>
          <p:cNvPr id="9" name="Picture 2" descr="Peter Drucker and the art of accomplishing more with less | Process  Excellence Network">
            <a:extLst>
              <a:ext uri="{FF2B5EF4-FFF2-40B4-BE49-F238E27FC236}">
                <a16:creationId xmlns:a16="http://schemas.microsoft.com/office/drawing/2014/main" id="{7C54F0AC-361C-9D2F-5801-6010F7F305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07" r="-1" b="-1"/>
          <a:stretch/>
        </p:blipFill>
        <p:spPr bwMode="auto">
          <a:xfrm>
            <a:off x="881813" y="2490651"/>
            <a:ext cx="4726661" cy="31721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A72D0C86-A26F-8022-AABC-CE72D857B5A8}"/>
              </a:ext>
            </a:extLst>
          </p:cNvPr>
          <p:cNvSpPr txBox="1"/>
          <p:nvPr/>
        </p:nvSpPr>
        <p:spPr>
          <a:xfrm>
            <a:off x="5722413" y="2425334"/>
            <a:ext cx="6158204" cy="3323987"/>
          </a:xfrm>
          <a:prstGeom prst="rect">
            <a:avLst/>
          </a:prstGeom>
          <a:noFill/>
        </p:spPr>
        <p:txBody>
          <a:bodyPr wrap="square">
            <a:spAutoFit/>
          </a:bodyPr>
          <a:lstStyle/>
          <a:p>
            <a:r>
              <a:rPr lang="de-CH" sz="3000" dirty="0"/>
              <a:t>«En </a:t>
            </a:r>
            <a:r>
              <a:rPr lang="de-CH" sz="3000" dirty="0" err="1"/>
              <a:t>tant</a:t>
            </a:r>
            <a:r>
              <a:rPr lang="de-CH" sz="3000" dirty="0"/>
              <a:t> </a:t>
            </a:r>
            <a:r>
              <a:rPr lang="de-CH" sz="3000" dirty="0" err="1"/>
              <a:t>que</a:t>
            </a:r>
            <a:r>
              <a:rPr lang="de-CH" sz="3000" dirty="0"/>
              <a:t> </a:t>
            </a:r>
            <a:r>
              <a:rPr lang="de-CH" sz="3000" dirty="0" err="1"/>
              <a:t>leader</a:t>
            </a:r>
            <a:r>
              <a:rPr lang="de-CH" sz="3000" dirty="0"/>
              <a:t>, </a:t>
            </a:r>
            <a:r>
              <a:rPr lang="de-CH" sz="3000" dirty="0" err="1"/>
              <a:t>vous</a:t>
            </a:r>
            <a:r>
              <a:rPr lang="de-CH" sz="3000" dirty="0"/>
              <a:t> </a:t>
            </a:r>
            <a:r>
              <a:rPr lang="de-CH" sz="3000" dirty="0" err="1"/>
              <a:t>devez</a:t>
            </a:r>
            <a:r>
              <a:rPr lang="de-CH" sz="3000" dirty="0"/>
              <a:t> avant </a:t>
            </a:r>
            <a:r>
              <a:rPr lang="de-CH" sz="3000" dirty="0" err="1"/>
              <a:t>tout</a:t>
            </a:r>
            <a:r>
              <a:rPr lang="de-CH" sz="3000" dirty="0"/>
              <a:t> </a:t>
            </a:r>
            <a:r>
              <a:rPr lang="de-CH" sz="3000" dirty="0" err="1"/>
              <a:t>prendre</a:t>
            </a:r>
            <a:r>
              <a:rPr lang="de-CH" sz="3000" dirty="0"/>
              <a:t> en </a:t>
            </a:r>
            <a:r>
              <a:rPr lang="de-CH" sz="3000" dirty="0" err="1"/>
              <a:t>charge</a:t>
            </a:r>
            <a:r>
              <a:rPr lang="de-CH" sz="3000" dirty="0"/>
              <a:t> </a:t>
            </a:r>
            <a:r>
              <a:rPr lang="de-CH" sz="3000" dirty="0" err="1"/>
              <a:t>votre</a:t>
            </a:r>
            <a:r>
              <a:rPr lang="de-CH" sz="3000" dirty="0"/>
              <a:t> propre </a:t>
            </a:r>
            <a:r>
              <a:rPr lang="de-CH" sz="3000" dirty="0" err="1"/>
              <a:t>énergie</a:t>
            </a:r>
            <a:r>
              <a:rPr lang="de-CH" sz="3000" dirty="0"/>
              <a:t> et </a:t>
            </a:r>
            <a:r>
              <a:rPr lang="de-CH" sz="3000" dirty="0" err="1"/>
              <a:t>aider</a:t>
            </a:r>
            <a:r>
              <a:rPr lang="de-CH" sz="3000" dirty="0"/>
              <a:t> à </a:t>
            </a:r>
            <a:r>
              <a:rPr lang="de-CH" sz="3000" dirty="0" err="1"/>
              <a:t>orchestrer</a:t>
            </a:r>
            <a:r>
              <a:rPr lang="de-CH" sz="3000" dirty="0"/>
              <a:t> </a:t>
            </a:r>
            <a:r>
              <a:rPr lang="de-CH" sz="3000" dirty="0" err="1"/>
              <a:t>l'énergie</a:t>
            </a:r>
            <a:r>
              <a:rPr lang="de-CH" sz="3000" dirty="0"/>
              <a:t> </a:t>
            </a:r>
            <a:r>
              <a:rPr lang="de-CH" sz="3000" dirty="0" err="1"/>
              <a:t>qui</a:t>
            </a:r>
            <a:r>
              <a:rPr lang="de-CH" sz="3000" dirty="0"/>
              <a:t> </a:t>
            </a:r>
            <a:r>
              <a:rPr lang="de-CH" sz="3000" dirty="0" err="1"/>
              <a:t>vous</a:t>
            </a:r>
            <a:r>
              <a:rPr lang="de-CH" sz="3000" dirty="0"/>
              <a:t> </a:t>
            </a:r>
            <a:r>
              <a:rPr lang="de-CH" sz="3000" dirty="0" err="1"/>
              <a:t>entoure</a:t>
            </a:r>
            <a:r>
              <a:rPr lang="de-CH" sz="3000" dirty="0"/>
              <a:t>.»</a:t>
            </a:r>
            <a:br>
              <a:rPr lang="de-CH" sz="3000" dirty="0"/>
            </a:br>
            <a:endParaRPr lang="de-CH" sz="3000" dirty="0"/>
          </a:p>
          <a:p>
            <a:r>
              <a:rPr lang="de-CH" sz="2600" i="1" dirty="0"/>
              <a:t>Peter Drucker</a:t>
            </a:r>
          </a:p>
        </p:txBody>
      </p:sp>
    </p:spTree>
    <p:extLst>
      <p:ext uri="{BB962C8B-B14F-4D97-AF65-F5344CB8AC3E}">
        <p14:creationId xmlns:p14="http://schemas.microsoft.com/office/powerpoint/2010/main" val="259599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fr-FR" dirty="0"/>
              <a:t>La balance énergétique</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pic>
        <p:nvPicPr>
          <p:cNvPr id="4" name="Grafik 3" descr="Gruppe von Männern mit einfarbiger Füllung">
            <a:extLst>
              <a:ext uri="{FF2B5EF4-FFF2-40B4-BE49-F238E27FC236}">
                <a16:creationId xmlns:a16="http://schemas.microsoft.com/office/drawing/2014/main" id="{9CCF0E59-6444-D14F-FD72-995CFF0773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4161" y="595873"/>
            <a:ext cx="556456" cy="556456"/>
          </a:xfrm>
          <a:prstGeom prst="rect">
            <a:avLst/>
          </a:prstGeom>
        </p:spPr>
      </p:pic>
      <p:pic>
        <p:nvPicPr>
          <p:cNvPr id="6" name="Picture 6" descr="Bildergebnis für waage bild">
            <a:extLst>
              <a:ext uri="{FF2B5EF4-FFF2-40B4-BE49-F238E27FC236}">
                <a16:creationId xmlns:a16="http://schemas.microsoft.com/office/drawing/2014/main" id="{136A03F6-343B-04FC-5396-E103E8D66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15" y="2393021"/>
            <a:ext cx="3548125" cy="30653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4FC64585-0F1B-D02C-3351-2F3F1797AB9C}"/>
                  </a:ext>
                </a:extLst>
              </p14:cNvPr>
              <p14:cNvContentPartPr/>
              <p14:nvPr/>
            </p14:nvContentPartPr>
            <p14:xfrm>
              <a:off x="3467778" y="3405301"/>
              <a:ext cx="307395" cy="906190"/>
            </p14:xfrm>
          </p:contentPart>
        </mc:Choice>
        <mc:Fallback xmlns="">
          <p:pic>
            <p:nvPicPr>
              <p:cNvPr id="7" name="Freihand 6">
                <a:extLst>
                  <a:ext uri="{FF2B5EF4-FFF2-40B4-BE49-F238E27FC236}">
                    <a16:creationId xmlns:a16="http://schemas.microsoft.com/office/drawing/2014/main" id="{4FC64585-0F1B-D02C-3351-2F3F1797AB9C}"/>
                  </a:ext>
                </a:extLst>
              </p:cNvPr>
              <p:cNvPicPr/>
              <p:nvPr/>
            </p:nvPicPr>
            <p:blipFill>
              <a:blip r:embed="rId6"/>
              <a:stretch>
                <a:fillRect/>
              </a:stretch>
            </p:blipFill>
            <p:spPr>
              <a:xfrm>
                <a:off x="3413786" y="3297336"/>
                <a:ext cx="415019" cy="11217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61762F2-2B79-C030-F116-E35B44C0347D}"/>
                  </a:ext>
                </a:extLst>
              </p14:cNvPr>
              <p14:cNvContentPartPr/>
              <p14:nvPr/>
            </p14:nvContentPartPr>
            <p14:xfrm>
              <a:off x="3532578" y="3193261"/>
              <a:ext cx="454659" cy="479531"/>
            </p14:xfrm>
          </p:contentPart>
        </mc:Choice>
        <mc:Fallback xmlns="">
          <p:pic>
            <p:nvPicPr>
              <p:cNvPr id="8" name="Freihand 7">
                <a:extLst>
                  <a:ext uri="{FF2B5EF4-FFF2-40B4-BE49-F238E27FC236}">
                    <a16:creationId xmlns:a16="http://schemas.microsoft.com/office/drawing/2014/main" id="{E61762F2-2B79-C030-F116-E35B44C0347D}"/>
                  </a:ext>
                </a:extLst>
              </p:cNvPr>
              <p:cNvPicPr/>
              <p:nvPr/>
            </p:nvPicPr>
            <p:blipFill>
              <a:blip r:embed="rId8"/>
              <a:stretch>
                <a:fillRect/>
              </a:stretch>
            </p:blipFill>
            <p:spPr>
              <a:xfrm>
                <a:off x="3478623" y="3085259"/>
                <a:ext cx="562209" cy="6951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A454440-DA12-6E47-BF5C-BD7AFC954199}"/>
                  </a:ext>
                </a:extLst>
              </p14:cNvPr>
              <p14:cNvContentPartPr/>
              <p14:nvPr/>
            </p14:nvContentPartPr>
            <p14:xfrm>
              <a:off x="1164013" y="3637841"/>
              <a:ext cx="108089" cy="1059579"/>
            </p14:xfrm>
          </p:contentPart>
        </mc:Choice>
        <mc:Fallback xmlns="">
          <p:pic>
            <p:nvPicPr>
              <p:cNvPr id="10" name="Freihand 9">
                <a:extLst>
                  <a:ext uri="{FF2B5EF4-FFF2-40B4-BE49-F238E27FC236}">
                    <a16:creationId xmlns:a16="http://schemas.microsoft.com/office/drawing/2014/main" id="{4A454440-DA12-6E47-BF5C-BD7AFC954199}"/>
                  </a:ext>
                </a:extLst>
              </p:cNvPr>
              <p:cNvPicPr/>
              <p:nvPr/>
            </p:nvPicPr>
            <p:blipFill>
              <a:blip r:embed="rId10"/>
              <a:stretch>
                <a:fillRect/>
              </a:stretch>
            </p:blipFill>
            <p:spPr>
              <a:xfrm>
                <a:off x="1109968" y="3529831"/>
                <a:ext cx="215818" cy="12752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4C260E8F-3D5D-D2D8-24F0-2FD0EAEF4B14}"/>
                  </a:ext>
                </a:extLst>
              </p14:cNvPr>
              <p14:cNvContentPartPr/>
              <p14:nvPr/>
            </p14:nvContentPartPr>
            <p14:xfrm>
              <a:off x="1028159" y="4822317"/>
              <a:ext cx="293956" cy="258209"/>
            </p14:xfrm>
          </p:contentPart>
        </mc:Choice>
        <mc:Fallback xmlns="">
          <p:pic>
            <p:nvPicPr>
              <p:cNvPr id="12" name="Freihand 11">
                <a:extLst>
                  <a:ext uri="{FF2B5EF4-FFF2-40B4-BE49-F238E27FC236}">
                    <a16:creationId xmlns:a16="http://schemas.microsoft.com/office/drawing/2014/main" id="{4C260E8F-3D5D-D2D8-24F0-2FD0EAEF4B14}"/>
                  </a:ext>
                </a:extLst>
              </p:cNvPr>
              <p:cNvPicPr/>
              <p:nvPr/>
            </p:nvPicPr>
            <p:blipFill>
              <a:blip r:embed="rId12"/>
              <a:stretch>
                <a:fillRect/>
              </a:stretch>
            </p:blipFill>
            <p:spPr>
              <a:xfrm>
                <a:off x="974123" y="4714280"/>
                <a:ext cx="401668" cy="473923"/>
              </a:xfrm>
              <a:prstGeom prst="rect">
                <a:avLst/>
              </a:prstGeom>
            </p:spPr>
          </p:pic>
        </mc:Fallback>
      </mc:AlternateContent>
      <p:pic>
        <p:nvPicPr>
          <p:cNvPr id="13" name="Grafik 12" descr="Fragezeichen mit einfarbiger Füllung">
            <a:extLst>
              <a:ext uri="{FF2B5EF4-FFF2-40B4-BE49-F238E27FC236}">
                <a16:creationId xmlns:a16="http://schemas.microsoft.com/office/drawing/2014/main" id="{DFA56479-6CAE-0E9B-6959-058E8902CB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65603" y="4516317"/>
            <a:ext cx="780775" cy="780775"/>
          </a:xfrm>
          <a:prstGeom prst="rect">
            <a:avLst/>
          </a:prstGeom>
        </p:spPr>
      </p:pic>
      <p:pic>
        <p:nvPicPr>
          <p:cNvPr id="14" name="Grafik 13" descr="Fragezeichen mit einfarbiger Füllung">
            <a:extLst>
              <a:ext uri="{FF2B5EF4-FFF2-40B4-BE49-F238E27FC236}">
                <a16:creationId xmlns:a16="http://schemas.microsoft.com/office/drawing/2014/main" id="{65175E0C-C456-9F20-4DA9-C56FC7D5E4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92113" y="3343901"/>
            <a:ext cx="780775" cy="780775"/>
          </a:xfrm>
          <a:prstGeom prst="rect">
            <a:avLst/>
          </a:prstGeom>
        </p:spPr>
      </p:pic>
      <p:pic>
        <p:nvPicPr>
          <p:cNvPr id="16" name="Grafik 15">
            <a:extLst>
              <a:ext uri="{FF2B5EF4-FFF2-40B4-BE49-F238E27FC236}">
                <a16:creationId xmlns:a16="http://schemas.microsoft.com/office/drawing/2014/main" id="{918EA8A0-3F66-8C9F-F526-4D14D3794054}"/>
              </a:ext>
            </a:extLst>
          </p:cNvPr>
          <p:cNvPicPr>
            <a:picLocks noChangeAspect="1"/>
          </p:cNvPicPr>
          <p:nvPr/>
        </p:nvPicPr>
        <p:blipFill>
          <a:blip r:embed="rId17"/>
          <a:stretch>
            <a:fillRect/>
          </a:stretch>
        </p:blipFill>
        <p:spPr>
          <a:xfrm>
            <a:off x="4150112" y="2472612"/>
            <a:ext cx="7711465" cy="2984699"/>
          </a:xfrm>
          <a:prstGeom prst="rect">
            <a:avLst/>
          </a:prstGeom>
        </p:spPr>
      </p:pic>
    </p:spTree>
    <p:extLst>
      <p:ext uri="{BB962C8B-B14F-4D97-AF65-F5344CB8AC3E}">
        <p14:creationId xmlns:p14="http://schemas.microsoft.com/office/powerpoint/2010/main" val="379931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a:t>Junior Manager - </a:t>
            </a:r>
            <a:r>
              <a:rPr lang="de-DE" dirty="0" err="1"/>
              <a:t>Breakout</a:t>
            </a:r>
            <a:r>
              <a:rPr lang="de-DE" dirty="0"/>
              <a:t> Session (‘20)</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fontScale="90000"/>
          </a:bodyPr>
          <a:lstStyle/>
          <a:p>
            <a:r>
              <a:rPr lang="de-DE" dirty="0" err="1"/>
              <a:t>Générer</a:t>
            </a:r>
            <a:r>
              <a:rPr lang="de-DE" dirty="0"/>
              <a:t> et </a:t>
            </a:r>
            <a:r>
              <a:rPr lang="de-DE" dirty="0" err="1"/>
              <a:t>maintenir</a:t>
            </a:r>
            <a:r>
              <a:rPr lang="de-DE" dirty="0"/>
              <a:t> </a:t>
            </a:r>
            <a:br>
              <a:rPr lang="de-DE" dirty="0"/>
            </a:br>
            <a:r>
              <a:rPr lang="de-DE" dirty="0" err="1"/>
              <a:t>une</a:t>
            </a:r>
            <a:r>
              <a:rPr lang="de-DE" dirty="0"/>
              <a:t> </a:t>
            </a:r>
            <a:r>
              <a:rPr lang="de-DE" dirty="0" err="1"/>
              <a:t>autogestion</a:t>
            </a:r>
            <a:r>
              <a:rPr lang="de-DE" dirty="0"/>
              <a:t> positive</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84175" y="2254134"/>
            <a:ext cx="8106682" cy="4559300"/>
          </a:xfrm>
        </p:spPr>
        <p:txBody>
          <a:bodyPr/>
          <a:lstStyle/>
          <a:p>
            <a:pPr marL="0" indent="0">
              <a:buNone/>
            </a:pPr>
            <a:r>
              <a:rPr lang="fr-FR" sz="2000" dirty="0">
                <a:latin typeface="+mj-lt"/>
              </a:rPr>
              <a:t>Formez des équipes de deux et discutez des questions suivantes :</a:t>
            </a:r>
          </a:p>
          <a:p>
            <a:r>
              <a:rPr lang="fr-FR" sz="2000" dirty="0">
                <a:latin typeface="+mj-lt"/>
              </a:rPr>
              <a:t>Qu'est-ce qui te prend le plus d'énergie aujourd'hui dans le contexte du leadership ?</a:t>
            </a:r>
          </a:p>
          <a:p>
            <a:r>
              <a:rPr lang="fr-FR" sz="2000" dirty="0">
                <a:latin typeface="+mj-lt"/>
              </a:rPr>
              <a:t>Qu'est-ce que je ne peux plus faire ? </a:t>
            </a:r>
          </a:p>
          <a:p>
            <a:r>
              <a:rPr lang="fr-FR" sz="2000" dirty="0">
                <a:latin typeface="+mj-lt"/>
              </a:rPr>
              <a:t>Qu'est-ce qui t'empêche d'y renoncer ?</a:t>
            </a:r>
          </a:p>
          <a:p>
            <a:r>
              <a:rPr lang="fr-FR" sz="2000" dirty="0">
                <a:latin typeface="+mj-lt"/>
              </a:rPr>
              <a:t>Qu'est-ce qui t'aiderait à y renoncer ?</a:t>
            </a: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Expérimenter</a:t>
            </a:r>
            <a:r>
              <a:rPr lang="de-DE" dirty="0"/>
              <a:t> </a:t>
            </a:r>
            <a:r>
              <a:rPr lang="de-DE" dirty="0" err="1"/>
              <a:t>l‘autogestion</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14399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3.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789</Words>
  <Application>Microsoft Macintosh PowerPoint</Application>
  <PresentationFormat>Breitbild</PresentationFormat>
  <Paragraphs>149</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15</vt:i4>
      </vt:variant>
    </vt:vector>
  </HeadingPairs>
  <TitlesOfParts>
    <vt:vector size="23" baseType="lpstr">
      <vt:lpstr>Arial</vt:lpstr>
      <vt:lpstr>Calibri</vt:lpstr>
      <vt:lpstr>Macklin Sans</vt:lpstr>
      <vt:lpstr>Beginning &amp; End</vt:lpstr>
      <vt:lpstr>Chapters</vt:lpstr>
      <vt:lpstr>Agenda</vt:lpstr>
      <vt:lpstr>Safety First</vt:lpstr>
      <vt:lpstr>Content</vt:lpstr>
      <vt:lpstr>Atelier 3:  Expérimenter l‘autogestion</vt:lpstr>
      <vt:lpstr>Leadership Masterclass</vt:lpstr>
      <vt:lpstr>Agenda</vt:lpstr>
      <vt:lpstr>Qui nous sommes</vt:lpstr>
      <vt:lpstr>Objectifs pour aujourd‘hui</vt:lpstr>
      <vt:lpstr>Comment maintenez-vous l'énergie positive  dans le contexte du leadership ?</vt:lpstr>
      <vt:lpstr>Que faut-il pour y parvenir ?</vt:lpstr>
      <vt:lpstr>La balance énergétique</vt:lpstr>
      <vt:lpstr>Générer et maintenir  une autogestion positive</vt:lpstr>
      <vt:lpstr>Générer et maintenir  une autogestion positive</vt:lpstr>
      <vt:lpstr>Générer et maintenir  une autogestion positive</vt:lpstr>
      <vt:lpstr>Mon plan de développement individuel</vt:lpstr>
      <vt:lpstr>Mon plan de développement individuel</vt:lpstr>
      <vt:lpstr>Feedback interactif</vt:lpstr>
      <vt:lpstr>Merci beaucoup pour ta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Michelle Nguyen</cp:lastModifiedBy>
  <cp:revision>26</cp:revision>
  <cp:lastPrinted>2021-11-17T11:33:30Z</cp:lastPrinted>
  <dcterms:created xsi:type="dcterms:W3CDTF">2022-02-08T17:20:07Z</dcterms:created>
  <dcterms:modified xsi:type="dcterms:W3CDTF">2023-08-03T19:26:08Z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